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1"/>
    <p:sldMasterId id="2147483685" r:id="rId2"/>
    <p:sldMasterId id="2147483697" r:id="rId3"/>
    <p:sldMasterId id="2147483700" r:id="rId4"/>
    <p:sldMasterId id="2147483704" r:id="rId5"/>
  </p:sldMasterIdLst>
  <p:notesMasterIdLst>
    <p:notesMasterId r:id="rId47"/>
  </p:notesMasterIdLst>
  <p:handoutMasterIdLst>
    <p:handoutMasterId r:id="rId48"/>
  </p:handoutMasterIdLst>
  <p:sldIdLst>
    <p:sldId id="268" r:id="rId6"/>
    <p:sldId id="280" r:id="rId7"/>
    <p:sldId id="258" r:id="rId8"/>
    <p:sldId id="279" r:id="rId9"/>
    <p:sldId id="278" r:id="rId10"/>
    <p:sldId id="281" r:id="rId11"/>
    <p:sldId id="277" r:id="rId12"/>
    <p:sldId id="282" r:id="rId13"/>
    <p:sldId id="284" r:id="rId14"/>
    <p:sldId id="285" r:id="rId15"/>
    <p:sldId id="297" r:id="rId16"/>
    <p:sldId id="286" r:id="rId17"/>
    <p:sldId id="287" r:id="rId18"/>
    <p:sldId id="288" r:id="rId19"/>
    <p:sldId id="289" r:id="rId20"/>
    <p:sldId id="290" r:id="rId21"/>
    <p:sldId id="314" r:id="rId22"/>
    <p:sldId id="291" r:id="rId23"/>
    <p:sldId id="292" r:id="rId24"/>
    <p:sldId id="315" r:id="rId25"/>
    <p:sldId id="293" r:id="rId26"/>
    <p:sldId id="316" r:id="rId27"/>
    <p:sldId id="311" r:id="rId28"/>
    <p:sldId id="312" r:id="rId29"/>
    <p:sldId id="298" r:id="rId30"/>
    <p:sldId id="294" r:id="rId31"/>
    <p:sldId id="317" r:id="rId32"/>
    <p:sldId id="295" r:id="rId33"/>
    <p:sldId id="300" r:id="rId34"/>
    <p:sldId id="303" r:id="rId35"/>
    <p:sldId id="302" r:id="rId36"/>
    <p:sldId id="299" r:id="rId37"/>
    <p:sldId id="306" r:id="rId38"/>
    <p:sldId id="301" r:id="rId39"/>
    <p:sldId id="318" r:id="rId40"/>
    <p:sldId id="305" r:id="rId41"/>
    <p:sldId id="308" r:id="rId42"/>
    <p:sldId id="319" r:id="rId43"/>
    <p:sldId id="296" r:id="rId44"/>
    <p:sldId id="263" r:id="rId45"/>
    <p:sldId id="313" r:id="rId46"/>
  </p:sldIdLst>
  <p:sldSz cx="9144000" cy="5143500" type="screen16x9"/>
  <p:notesSz cx="9296400" cy="7010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9D9C"/>
    <a:srgbClr val="000000"/>
    <a:srgbClr val="005F4B"/>
    <a:srgbClr val="00E296"/>
    <a:srgbClr val="00B336"/>
    <a:srgbClr val="00B492"/>
    <a:srgbClr val="93EB20"/>
    <a:srgbClr val="54B9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06" autoAdjust="0"/>
    <p:restoredTop sz="78812" autoAdjust="0"/>
  </p:normalViewPr>
  <p:slideViewPr>
    <p:cSldViewPr snapToGrid="0" showGuides="1">
      <p:cViewPr varScale="1">
        <p:scale>
          <a:sx n="151" d="100"/>
          <a:sy n="151" d="100"/>
        </p:scale>
        <p:origin x="620" y="8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951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5" d="100"/>
          <a:sy n="125" d="100"/>
        </p:scale>
        <p:origin x="19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3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014" y="0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5E99C-BE4E-4355-90D5-0EE3464258D9}" type="datetimeFigureOut">
              <a:rPr lang="en-US" smtClean="0"/>
              <a:t>5/15/2018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658444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014" y="6658444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E43BF-A41D-4418-A59B-857761317D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1162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2B9AD4B-8655-4940-A3C2-456FA4D65BFE}" type="datetimeFigureOut">
              <a:rPr lang="en-US" smtClean="0"/>
              <a:t>5/15/2018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5"/>
            <a:ext cx="7437120" cy="2760345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50144F6-1F44-484E-96B6-CAB23FCB33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077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0175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868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7032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8912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9744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094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1613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5864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72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2776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974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6205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4098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5708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0816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2008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0343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3377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6921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45264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E49C33-A899-4080-B833-E3FCF70FA0F1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235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222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319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99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856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3224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883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230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32663" y="2197802"/>
            <a:ext cx="7337021" cy="747897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28301" y="3106947"/>
            <a:ext cx="5622398" cy="332399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2BD0EE6-F77B-41FD-B5C6-EC3C0128F5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1565" y="339503"/>
            <a:ext cx="2195085" cy="21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60924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8">
          <p15:clr>
            <a:srgbClr val="FBAE40"/>
          </p15:clr>
        </p15:guide>
        <p15:guide id="2" pos="204" userDrawn="1">
          <p15:clr>
            <a:srgbClr val="FBAE40"/>
          </p15:clr>
        </p15:guide>
        <p15:guide id="0" orient="horz" pos="237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472982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-pag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30610C2-2FE8-43A2-A62F-089AB89ECC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3711"/>
          <a:stretch/>
        </p:blipFill>
        <p:spPr>
          <a:xfrm>
            <a:off x="0" y="0"/>
            <a:ext cx="3923928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171450"/>
            <a:ext cx="3174452" cy="149579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5571" y="2081160"/>
            <a:ext cx="3178317" cy="105926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None/>
              <a:defRPr sz="150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0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139952" y="171450"/>
            <a:ext cx="4608512" cy="456054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None/>
              <a:defRPr sz="150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0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0061240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32664" y="2197802"/>
            <a:ext cx="7337021" cy="747897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28302" y="3106948"/>
            <a:ext cx="5622398" cy="332399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Speaker Title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2BD0EE6-F77B-41FD-B5C6-EC3C0128F5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31565" y="339503"/>
            <a:ext cx="2195085" cy="21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32963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8">
          <p15:clr>
            <a:srgbClr val="FBAE40"/>
          </p15:clr>
        </p15:guide>
        <p15:guide id="2" pos="204">
          <p15:clr>
            <a:srgbClr val="FBAE40"/>
          </p15:clr>
        </p15:guide>
        <p15:guide id="0" orient="horz" pos="23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Topa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23850" y="2197350"/>
            <a:ext cx="8484348" cy="7488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48244139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84675" y="2197802"/>
            <a:ext cx="8423524" cy="83099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594FDB4-F67A-4775-AA4C-CC400CFAAB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474458" y="3695054"/>
            <a:ext cx="2195085" cy="21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01595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82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677108"/>
          </a:xfrm>
        </p:spPr>
        <p:txBody>
          <a:bodyPr/>
          <a:lstStyle>
            <a:lvl1pPr>
              <a:lnSpc>
                <a:spcPct val="100000"/>
              </a:lnSpc>
              <a:defRPr spc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9436" y="1085851"/>
            <a:ext cx="8363938" cy="3718148"/>
          </a:xfrm>
        </p:spPr>
        <p:txBody>
          <a:bodyPr>
            <a:noAutofit/>
          </a:bodyPr>
          <a:lstStyle>
            <a:lvl1pPr marL="0" marR="0" indent="0" algn="l" defTabSz="686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spc="0" baseline="0">
                <a:latin typeface="+mn-lt"/>
              </a:defRPr>
            </a:lvl1pPr>
            <a:lvl2pPr marL="266687" marR="0" indent="-266687" algn="l" defTabSz="686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spc="0" baseline="0"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None/>
              <a:defRPr sz="150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00"/>
              </a:spcAft>
              <a:buNone/>
              <a:defRPr/>
            </a:lvl5pPr>
          </a:lstStyle>
          <a:p>
            <a:pPr marL="0" marR="0" lvl="0" indent="0" algn="l" defTabSz="68601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266687" marR="0" lvl="1" indent="-266687" algn="l" defTabSz="68601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9937609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88940" y="1085849"/>
            <a:ext cx="8364537" cy="3718149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676445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50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8938" y="1085851"/>
            <a:ext cx="4111054" cy="3790157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4644010" y="1085851"/>
            <a:ext cx="4109467" cy="3790157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add an object</a:t>
            </a:r>
          </a:p>
        </p:txBody>
      </p:sp>
    </p:spTree>
    <p:extLst>
      <p:ext uri="{BB962C8B-B14F-4D97-AF65-F5344CB8AC3E}">
        <p14:creationId xmlns:p14="http://schemas.microsoft.com/office/powerpoint/2010/main" val="384816095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ee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EF196DB-1197-4518-90C4-1F2A701B9A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0600" r="8927" b="8927"/>
          <a:stretch/>
        </p:blipFill>
        <p:spPr>
          <a:xfrm>
            <a:off x="-936" y="0"/>
            <a:ext cx="9144000" cy="17076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096" y="657140"/>
            <a:ext cx="8363938" cy="67715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36" y="2171719"/>
            <a:ext cx="8363938" cy="263228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82188706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2788181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Topa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23850" y="2197350"/>
            <a:ext cx="8484348" cy="7488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6003288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90181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84674" y="2197802"/>
            <a:ext cx="8423524" cy="92333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0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77746283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84674" y="2197802"/>
            <a:ext cx="8423524" cy="83099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594FDB4-F67A-4775-AA4C-CC400CFAAB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474458" y="3695054"/>
            <a:ext cx="2195085" cy="21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55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827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84673" y="2197802"/>
            <a:ext cx="8423524" cy="830997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0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A88D20C-6F5B-4D2D-8970-C339A91D014D}"/>
              </a:ext>
            </a:extLst>
          </p:cNvPr>
          <p:cNvGrpSpPr/>
          <p:nvPr userDrawn="1"/>
        </p:nvGrpSpPr>
        <p:grpSpPr>
          <a:xfrm>
            <a:off x="-1" y="-1"/>
            <a:ext cx="9144001" cy="5143501"/>
            <a:chOff x="-1" y="-1"/>
            <a:chExt cx="9144001" cy="51435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C1DDEB6-8C54-495D-98E6-BFB127CB24F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1" y="-1"/>
              <a:ext cx="9144001" cy="5143501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1E3315A-A9CA-4D83-929F-B033C0E5CD71}"/>
                </a:ext>
              </a:extLst>
            </p:cNvPr>
            <p:cNvSpPr/>
            <p:nvPr userDrawn="1"/>
          </p:nvSpPr>
          <p:spPr bwMode="auto">
            <a:xfrm>
              <a:off x="4571405" y="3290552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ru-RU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DAA9E67-B9BB-4CCF-875E-1BE54BC619C3}"/>
                </a:ext>
              </a:extLst>
            </p:cNvPr>
            <p:cNvSpPr/>
            <p:nvPr userDrawn="1"/>
          </p:nvSpPr>
          <p:spPr bwMode="auto">
            <a:xfrm>
              <a:off x="879461" y="2256216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ru-RU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164491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677108"/>
          </a:xfrm>
        </p:spPr>
        <p:txBody>
          <a:bodyPr/>
          <a:lstStyle>
            <a:lvl1pPr>
              <a:lnSpc>
                <a:spcPct val="100000"/>
              </a:lnSpc>
              <a:defRPr spc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9436" y="1085851"/>
            <a:ext cx="8363938" cy="3718148"/>
          </a:xfrm>
        </p:spPr>
        <p:txBody>
          <a:bodyPr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spc="0" baseline="0">
                <a:latin typeface="+mn-lt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spc="0" baseline="0"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None/>
              <a:defRPr sz="150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00"/>
              </a:spcAft>
              <a:buNone/>
              <a:defRPr/>
            </a:lvl5pPr>
          </a:lstStyle>
          <a:p>
            <a:pPr marL="0" marR="0" lvl="0" indent="0" algn="l" defTabSz="68603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266693" marR="0" lvl="1" indent="-266693" algn="l" defTabSz="68603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0760667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88939" y="1085849"/>
            <a:ext cx="8364537" cy="3718149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062127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50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8938" y="1085850"/>
            <a:ext cx="4111054" cy="3790157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4644009" y="1085850"/>
            <a:ext cx="4109467" cy="3790157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Click to add an object</a:t>
            </a:r>
          </a:p>
        </p:txBody>
      </p:sp>
    </p:spTree>
    <p:extLst>
      <p:ext uri="{BB962C8B-B14F-4D97-AF65-F5344CB8AC3E}">
        <p14:creationId xmlns:p14="http://schemas.microsoft.com/office/powerpoint/2010/main" val="97854799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ee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EF196DB-1197-4518-90C4-1F2A701B9A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0600" r="8927" b="8927"/>
          <a:stretch/>
        </p:blipFill>
        <p:spPr>
          <a:xfrm>
            <a:off x="-936" y="0"/>
            <a:ext cx="9144000" cy="17076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095" y="657140"/>
            <a:ext cx="8363938" cy="6093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36" y="2171718"/>
            <a:ext cx="8363938" cy="263228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056100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895493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8C2E20-33BA-445A-806B-D486E31C531D}"/>
              </a:ext>
            </a:extLst>
          </p:cNvPr>
          <p:cNvGrpSpPr/>
          <p:nvPr userDrawn="1"/>
        </p:nvGrpSpPr>
        <p:grpSpPr>
          <a:xfrm>
            <a:off x="-1" y="-1"/>
            <a:ext cx="9144001" cy="5143501"/>
            <a:chOff x="-1" y="-1"/>
            <a:chExt cx="9144001" cy="514350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C594D3C-4B61-4B57-8FAE-76C4F3E34E0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1" y="-1"/>
              <a:ext cx="9144001" cy="514350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3B0594-8CB2-4D04-808B-056E1661BE6B}"/>
                </a:ext>
              </a:extLst>
            </p:cNvPr>
            <p:cNvSpPr/>
            <p:nvPr userDrawn="1"/>
          </p:nvSpPr>
          <p:spPr bwMode="auto">
            <a:xfrm>
              <a:off x="4571405" y="3290552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ru-RU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A2F4AC7-3D94-4F9C-863B-E808528478B5}"/>
                </a:ext>
              </a:extLst>
            </p:cNvPr>
            <p:cNvSpPr/>
            <p:nvPr userDrawn="1"/>
          </p:nvSpPr>
          <p:spPr bwMode="auto">
            <a:xfrm>
              <a:off x="879461" y="2256216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ru-RU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56784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8" y="1085852"/>
            <a:ext cx="8363937" cy="36461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 rot="16200000">
            <a:off x="-1151127" y="454562"/>
            <a:ext cx="1429486" cy="520368"/>
            <a:chOff x="-2069183" y="-579662"/>
            <a:chExt cx="1429486" cy="520368"/>
          </a:xfrm>
        </p:grpSpPr>
        <p:grpSp>
          <p:nvGrpSpPr>
            <p:cNvPr id="16" name="Group 15"/>
            <p:cNvGrpSpPr/>
            <p:nvPr/>
          </p:nvGrpSpPr>
          <p:grpSpPr>
            <a:xfrm>
              <a:off x="-2069183" y="-297543"/>
              <a:ext cx="1429486" cy="238249"/>
              <a:chOff x="-2060858" y="2411918"/>
              <a:chExt cx="1917982" cy="319665"/>
            </a:xfrm>
          </p:grpSpPr>
          <p:sp>
            <p:nvSpPr>
              <p:cNvPr id="18" name="Rectangle 17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-462540" y="2411919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-2069182" y="-579662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58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66" r:id="rId2"/>
    <p:sldLayoutId id="2147483695" r:id="rId3"/>
    <p:sldLayoutId id="2147483712" r:id="rId4"/>
  </p:sldLayoutIdLst>
  <p:transition>
    <p:fade/>
  </p:transition>
  <p:txStyles>
    <p:titleStyle>
      <a:lvl1pPr algn="l" defTabSz="686030" rtl="0" eaLnBrk="1" latinLnBrk="0" hangingPunct="1">
        <a:lnSpc>
          <a:spcPct val="90000"/>
        </a:lnSpc>
        <a:spcBef>
          <a:spcPct val="0"/>
        </a:spcBef>
        <a:buNone/>
        <a:defRPr lang="en-US" sz="4100" b="0" kern="1200" cap="none" spc="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Arial" charset="0"/>
        </a:defRPr>
      </a:lvl1pPr>
    </p:titleStyle>
    <p:bodyStyle>
      <a:lvl1pPr marL="259654" indent="-259654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 spc="0">
          <a:solidFill>
            <a:schemeClr val="bg1"/>
          </a:solidFill>
          <a:latin typeface="+mn-lt"/>
          <a:ea typeface="+mn-ea"/>
          <a:cs typeface="+mn-cs"/>
        </a:defRPr>
      </a:lvl1pPr>
      <a:lvl2pPr marL="472856" indent="-21320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472856" algn="l"/>
        </a:tabLst>
        <a:defRPr sz="2100" kern="1200" spc="0">
          <a:solidFill>
            <a:schemeClr val="bg1"/>
          </a:solidFill>
          <a:latin typeface="+mn-lt"/>
          <a:ea typeface="+mn-ea"/>
          <a:cs typeface="+mn-cs"/>
        </a:defRPr>
      </a:lvl2pPr>
      <a:lvl3pPr marL="686057" indent="-21320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>
          <a:solidFill>
            <a:schemeClr val="bg1"/>
          </a:solidFill>
          <a:latin typeface="+mn-lt"/>
          <a:ea typeface="+mn-ea"/>
          <a:cs typeface="+mn-cs"/>
        </a:defRPr>
      </a:lvl3pPr>
      <a:lvl4pPr marL="1112462" indent="-16794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57" algn="l"/>
        </a:tabLst>
        <a:defRPr sz="1500" kern="1200" spc="0">
          <a:solidFill>
            <a:schemeClr val="bg1"/>
          </a:solidFill>
          <a:latin typeface="+mn-lt"/>
          <a:ea typeface="+mn-ea"/>
          <a:cs typeface="+mn-cs"/>
        </a:defRPr>
      </a:lvl4pPr>
      <a:lvl5pPr marL="1285167" indent="-172706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500" kern="1200">
          <a:gradFill>
            <a:gsLst>
              <a:gs pos="0">
                <a:schemeClr val="tx1">
                  <a:lumMod val="75000"/>
                  <a:lumOff val="2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188658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596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61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627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16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3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4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6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075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89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10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12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67710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8" y="1088158"/>
            <a:ext cx="8363937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endParaRPr lang="en-US" dirty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389437" y="4963255"/>
            <a:ext cx="3670877" cy="769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00" spc="0" dirty="0">
                <a:gradFill>
                  <a:gsLst>
                    <a:gs pos="0">
                      <a:srgbClr val="000000">
                        <a:lumMod val="75000"/>
                        <a:lumOff val="25000"/>
                      </a:srgbClr>
                    </a:gs>
                    <a:gs pos="80000">
                      <a:srgbClr val="000000">
                        <a:lumMod val="65000"/>
                        <a:lumOff val="35000"/>
                      </a:srgbClr>
                    </a:gs>
                  </a:gsLst>
                  <a:lin ang="16200000" scaled="0"/>
                </a:gradFill>
                <a:latin typeface="+mn-lt"/>
              </a:rPr>
              <a:t>© 2018 Veeam Software. Confidential information. All rights reserved. All trademarks are the property of their respective owners.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 rot="16200000">
            <a:off x="-1151128" y="454562"/>
            <a:ext cx="1429486" cy="520365"/>
            <a:chOff x="-2069182" y="-579662"/>
            <a:chExt cx="1429486" cy="520365"/>
          </a:xfrm>
        </p:grpSpPr>
        <p:grpSp>
          <p:nvGrpSpPr>
            <p:cNvPr id="17" name="Group 16"/>
            <p:cNvGrpSpPr/>
            <p:nvPr/>
          </p:nvGrpSpPr>
          <p:grpSpPr>
            <a:xfrm>
              <a:off x="-2069182" y="-297545"/>
              <a:ext cx="1429486" cy="238248"/>
              <a:chOff x="-2060858" y="2411918"/>
              <a:chExt cx="1917983" cy="319664"/>
            </a:xfrm>
          </p:grpSpPr>
          <p:sp>
            <p:nvSpPr>
              <p:cNvPr id="19" name="Rectangle 18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-462539" y="2411918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-2069182" y="-579662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1902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99" r:id="rId4"/>
    <p:sldLayoutId id="2147483691" r:id="rId5"/>
    <p:sldLayoutId id="2147483693" r:id="rId6"/>
  </p:sldLayoutIdLst>
  <p:transition>
    <p:fade/>
  </p:transition>
  <p:txStyles>
    <p:titleStyle>
      <a:lvl1pPr algn="l" defTabSz="686030" rtl="0" eaLnBrk="1" latinLnBrk="0" hangingPunct="1">
        <a:lnSpc>
          <a:spcPct val="100000"/>
        </a:lnSpc>
        <a:spcBef>
          <a:spcPct val="0"/>
        </a:spcBef>
        <a:buNone/>
        <a:defRPr lang="en-US" sz="4400" b="0" kern="1200" cap="none" spc="0" baseline="0" dirty="0" smtClean="0">
          <a:ln w="3175">
            <a:noFill/>
          </a:ln>
          <a:solidFill>
            <a:srgbClr val="00B336"/>
          </a:solidFill>
          <a:effectLst/>
          <a:latin typeface="+mj-lt"/>
          <a:ea typeface="+mn-ea"/>
          <a:cs typeface="Arial" charset="0"/>
        </a:defRPr>
      </a:lvl1pPr>
    </p:titleStyle>
    <p:bodyStyle>
      <a:lvl1pPr marL="271457" indent="-271457" algn="l" defTabSz="686030" rtl="0" eaLnBrk="1" latinLnBrk="0" hangingPunct="1">
        <a:lnSpc>
          <a:spcPct val="100000"/>
        </a:lnSpc>
        <a:spcBef>
          <a:spcPts val="0"/>
        </a:spcBef>
        <a:buSzPct val="90000"/>
        <a:buFont typeface="Arial" pitchFamily="34" charset="0"/>
        <a:buChar char="•"/>
        <a:defRPr sz="24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266693" indent="-266693" algn="l" defTabSz="686030" rtl="0" eaLnBrk="1" latinLnBrk="0" hangingPunct="1">
        <a:lnSpc>
          <a:spcPct val="100000"/>
        </a:lnSpc>
        <a:spcBef>
          <a:spcPts val="0"/>
        </a:spcBef>
        <a:buClr>
          <a:schemeClr val="tx1">
            <a:lumMod val="50000"/>
            <a:lumOff val="50000"/>
          </a:schemeClr>
        </a:buClr>
        <a:buSzPct val="90000"/>
        <a:buFont typeface="Arial" pitchFamily="34" charset="0"/>
        <a:buChar char="•"/>
        <a:tabLst/>
        <a:defRPr sz="20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686057" indent="-21320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 baseline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3pPr>
      <a:lvl4pPr marL="1112462" indent="-16794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57" algn="l"/>
        </a:tabLst>
        <a:defRPr sz="1400" kern="1200" spc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4pPr>
      <a:lvl5pPr marL="1285167" indent="-172706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5pPr>
      <a:lvl6pPr marL="188658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596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61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627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16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3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4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6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075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89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10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12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171450"/>
            <a:ext cx="8363938" cy="67710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7" y="1088157"/>
            <a:ext cx="8363937" cy="364383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7" name="Group 6"/>
          <p:cNvGrpSpPr/>
          <p:nvPr userDrawn="1"/>
        </p:nvGrpSpPr>
        <p:grpSpPr>
          <a:xfrm rot="16200000">
            <a:off x="-1151128" y="454562"/>
            <a:ext cx="1429486" cy="520365"/>
            <a:chOff x="-2069182" y="-579662"/>
            <a:chExt cx="1429486" cy="520365"/>
          </a:xfrm>
        </p:grpSpPr>
        <p:grpSp>
          <p:nvGrpSpPr>
            <p:cNvPr id="8" name="Group 7"/>
            <p:cNvGrpSpPr/>
            <p:nvPr/>
          </p:nvGrpSpPr>
          <p:grpSpPr>
            <a:xfrm>
              <a:off x="-2069182" y="-297545"/>
              <a:ext cx="1429486" cy="238248"/>
              <a:chOff x="-2060858" y="2411918"/>
              <a:chExt cx="1917983" cy="319664"/>
            </a:xfrm>
          </p:grpSpPr>
          <p:sp>
            <p:nvSpPr>
              <p:cNvPr id="10" name="Rectangle 9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-462539" y="2411918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-2069182" y="-579662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674D192-46C2-4EC0-B0FE-A2DC25AE2033}"/>
              </a:ext>
            </a:extLst>
          </p:cNvPr>
          <p:cNvSpPr txBox="1"/>
          <p:nvPr userDrawn="1"/>
        </p:nvSpPr>
        <p:spPr>
          <a:xfrm>
            <a:off x="4139952" y="4963255"/>
            <a:ext cx="3670877" cy="769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00" spc="0" dirty="0">
                <a:gradFill>
                  <a:gsLst>
                    <a:gs pos="0">
                      <a:srgbClr val="000000">
                        <a:lumMod val="75000"/>
                        <a:lumOff val="25000"/>
                      </a:srgbClr>
                    </a:gs>
                    <a:gs pos="80000">
                      <a:srgbClr val="000000">
                        <a:lumMod val="65000"/>
                        <a:lumOff val="35000"/>
                      </a:srgbClr>
                    </a:gs>
                  </a:gsLst>
                  <a:lin ang="16200000" scaled="0"/>
                </a:gradFill>
                <a:latin typeface="+mn-lt"/>
              </a:rPr>
              <a:t>© 2018 Veeam Software. Confidential information. All rights reserved. All trademarks are the property of their respective owners.</a:t>
            </a:r>
          </a:p>
        </p:txBody>
      </p:sp>
    </p:spTree>
    <p:extLst>
      <p:ext uri="{BB962C8B-B14F-4D97-AF65-F5344CB8AC3E}">
        <p14:creationId xmlns:p14="http://schemas.microsoft.com/office/powerpoint/2010/main" val="2142607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ransition>
    <p:fade/>
  </p:transition>
  <p:txStyles>
    <p:titleStyle>
      <a:lvl1pPr algn="l" defTabSz="686047" rtl="0" eaLnBrk="1" latinLnBrk="0" hangingPunct="1">
        <a:lnSpc>
          <a:spcPct val="100000"/>
        </a:lnSpc>
        <a:spcBef>
          <a:spcPct val="0"/>
        </a:spcBef>
        <a:buNone/>
        <a:defRPr lang="en-US" sz="4400" b="0" kern="1200" cap="none" spc="0" baseline="0" dirty="0" smtClean="0">
          <a:ln w="3175">
            <a:noFill/>
          </a:ln>
          <a:solidFill>
            <a:srgbClr val="00B336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686047" rtl="0" eaLnBrk="1" latinLnBrk="0" hangingPunct="1">
        <a:lnSpc>
          <a:spcPct val="100000"/>
        </a:lnSpc>
        <a:spcBef>
          <a:spcPts val="0"/>
        </a:spcBef>
        <a:buSzPct val="90000"/>
        <a:buFont typeface="Arial" pitchFamily="34" charset="0"/>
        <a:buNone/>
        <a:defRPr sz="24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2900" indent="-342900" algn="l" defTabSz="686047" rtl="0" eaLnBrk="1" latinLnBrk="0" hangingPunct="1">
        <a:lnSpc>
          <a:spcPct val="100000"/>
        </a:lnSpc>
        <a:spcBef>
          <a:spcPts val="0"/>
        </a:spcBef>
        <a:buClr>
          <a:schemeClr val="tx1">
            <a:lumMod val="50000"/>
            <a:lumOff val="50000"/>
          </a:schemeClr>
        </a:buClr>
        <a:buSzPct val="90000"/>
        <a:buFont typeface="Arial" pitchFamily="34" charset="0"/>
        <a:buChar char="•"/>
        <a:tabLst/>
        <a:defRPr sz="20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686074" indent="-213207" algn="l" defTabSz="686047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 baseline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3pPr>
      <a:lvl4pPr marL="1112489" indent="-167946" algn="l" defTabSz="686047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74" algn="l"/>
        </a:tabLst>
        <a:defRPr sz="1400" kern="1200" spc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4pPr>
      <a:lvl5pPr marL="1285199" indent="-172710" algn="l" defTabSz="686047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5pPr>
      <a:lvl6pPr marL="1886629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652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676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700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24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47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70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94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118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140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164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188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8C2E20-33BA-445A-806B-D486E31C531D}"/>
              </a:ext>
            </a:extLst>
          </p:cNvPr>
          <p:cNvGrpSpPr/>
          <p:nvPr userDrawn="1"/>
        </p:nvGrpSpPr>
        <p:grpSpPr>
          <a:xfrm>
            <a:off x="-1" y="-1"/>
            <a:ext cx="9144001" cy="5143501"/>
            <a:chOff x="-1" y="-1"/>
            <a:chExt cx="9144001" cy="514350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C594D3C-4B61-4B57-8FAE-76C4F3E34E0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1" y="-1"/>
              <a:ext cx="9144001" cy="514350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3B0594-8CB2-4D04-808B-056E1661BE6B}"/>
                </a:ext>
              </a:extLst>
            </p:cNvPr>
            <p:cNvSpPr/>
            <p:nvPr userDrawn="1"/>
          </p:nvSpPr>
          <p:spPr bwMode="auto">
            <a:xfrm>
              <a:off x="4571405" y="3290552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76" fontAlgn="base">
                <a:spcBef>
                  <a:spcPct val="0"/>
                </a:spcBef>
                <a:spcAft>
                  <a:spcPct val="0"/>
                </a:spcAft>
              </a:pPr>
              <a:endParaRPr lang="ru-RU" sz="1800" spc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A2F4AC7-3D94-4F9C-863B-E808528478B5}"/>
                </a:ext>
              </a:extLst>
            </p:cNvPr>
            <p:cNvSpPr/>
            <p:nvPr userDrawn="1"/>
          </p:nvSpPr>
          <p:spPr bwMode="auto">
            <a:xfrm>
              <a:off x="879461" y="2256216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76" fontAlgn="base">
                <a:spcBef>
                  <a:spcPct val="0"/>
                </a:spcBef>
                <a:spcAft>
                  <a:spcPct val="0"/>
                </a:spcAft>
              </a:pPr>
              <a:endParaRPr lang="ru-RU" sz="1800" spc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56784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8" y="1085853"/>
            <a:ext cx="8363937" cy="36461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 rot="16200000">
            <a:off x="-1151127" y="454562"/>
            <a:ext cx="1429487" cy="520370"/>
            <a:chOff x="-2069184" y="-579664"/>
            <a:chExt cx="1429487" cy="520370"/>
          </a:xfrm>
        </p:grpSpPr>
        <p:grpSp>
          <p:nvGrpSpPr>
            <p:cNvPr id="16" name="Group 15"/>
            <p:cNvGrpSpPr/>
            <p:nvPr/>
          </p:nvGrpSpPr>
          <p:grpSpPr>
            <a:xfrm>
              <a:off x="-2069183" y="-297543"/>
              <a:ext cx="1429486" cy="238249"/>
              <a:chOff x="-2060858" y="2411918"/>
              <a:chExt cx="1917982" cy="319665"/>
            </a:xfrm>
          </p:grpSpPr>
          <p:sp>
            <p:nvSpPr>
              <p:cNvPr id="18" name="Rectangle 17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-462540" y="2411919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-2069184" y="-579664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2937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</p:sldLayoutIdLst>
  <p:transition>
    <p:fade/>
  </p:transition>
  <p:txStyles>
    <p:titleStyle>
      <a:lvl1pPr algn="l" defTabSz="686013" rtl="0" eaLnBrk="1" latinLnBrk="0" hangingPunct="1">
        <a:lnSpc>
          <a:spcPct val="90000"/>
        </a:lnSpc>
        <a:spcBef>
          <a:spcPct val="0"/>
        </a:spcBef>
        <a:buNone/>
        <a:defRPr lang="en-US" sz="4100" b="0" kern="1200" cap="none" spc="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Arial" charset="0"/>
        </a:defRPr>
      </a:lvl1pPr>
    </p:titleStyle>
    <p:bodyStyle>
      <a:lvl1pPr marL="259648" indent="-259648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 spc="0">
          <a:solidFill>
            <a:schemeClr val="bg1"/>
          </a:solidFill>
          <a:latin typeface="+mn-lt"/>
          <a:ea typeface="+mn-ea"/>
          <a:cs typeface="+mn-cs"/>
        </a:defRPr>
      </a:lvl1pPr>
      <a:lvl2pPr marL="472844" indent="-213197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472844" algn="l"/>
        </a:tabLst>
        <a:defRPr sz="2100" kern="1200" spc="0">
          <a:solidFill>
            <a:schemeClr val="bg1"/>
          </a:solidFill>
          <a:latin typeface="+mn-lt"/>
          <a:ea typeface="+mn-ea"/>
          <a:cs typeface="+mn-cs"/>
        </a:defRPr>
      </a:lvl2pPr>
      <a:lvl3pPr marL="686040" indent="-213197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>
          <a:solidFill>
            <a:schemeClr val="bg1"/>
          </a:solidFill>
          <a:latin typeface="+mn-lt"/>
          <a:ea typeface="+mn-ea"/>
          <a:cs typeface="+mn-cs"/>
        </a:defRPr>
      </a:lvl3pPr>
      <a:lvl4pPr marL="1112435" indent="-167938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40" algn="l"/>
        </a:tabLst>
        <a:defRPr sz="1500" kern="1200" spc="0">
          <a:solidFill>
            <a:schemeClr val="bg1"/>
          </a:solidFill>
          <a:latin typeface="+mn-lt"/>
          <a:ea typeface="+mn-ea"/>
          <a:cs typeface="+mn-cs"/>
        </a:defRPr>
      </a:lvl4pPr>
      <a:lvl5pPr marL="1285135" indent="-172702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500" kern="1200">
          <a:gradFill>
            <a:gsLst>
              <a:gs pos="0">
                <a:schemeClr val="tx1">
                  <a:lumMod val="75000"/>
                  <a:lumOff val="2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1886535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540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548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554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07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13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18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26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032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8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044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051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67710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8" y="1088158"/>
            <a:ext cx="8363937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endParaRPr lang="en-US"/>
          </a:p>
        </p:txBody>
      </p:sp>
      <p:sp>
        <p:nvSpPr>
          <p:cNvPr id="15" name="TextBox 14"/>
          <p:cNvSpPr txBox="1"/>
          <p:nvPr userDrawn="1"/>
        </p:nvSpPr>
        <p:spPr>
          <a:xfrm>
            <a:off x="389438" y="4963256"/>
            <a:ext cx="3667671" cy="769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00" spc="0" dirty="0">
                <a:gradFill>
                  <a:gsLst>
                    <a:gs pos="0">
                      <a:srgbClr val="000000">
                        <a:lumMod val="75000"/>
                        <a:lumOff val="25000"/>
                      </a:srgbClr>
                    </a:gs>
                    <a:gs pos="80000">
                      <a:srgbClr val="000000">
                        <a:lumMod val="65000"/>
                        <a:lumOff val="35000"/>
                      </a:srgbClr>
                    </a:gs>
                  </a:gsLst>
                  <a:lin ang="16200000" scaled="0"/>
                </a:gradFill>
                <a:latin typeface="+mn-lt"/>
              </a:rPr>
              <a:t>© 2018 Veeam Software. Confidential information. All rights reserved. All trademarks are the property of their respective owners.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 rot="16200000">
            <a:off x="-1151127" y="454564"/>
            <a:ext cx="1429486" cy="520365"/>
            <a:chOff x="-2069182" y="-579662"/>
            <a:chExt cx="1429486" cy="520365"/>
          </a:xfrm>
        </p:grpSpPr>
        <p:grpSp>
          <p:nvGrpSpPr>
            <p:cNvPr id="17" name="Group 16"/>
            <p:cNvGrpSpPr/>
            <p:nvPr/>
          </p:nvGrpSpPr>
          <p:grpSpPr>
            <a:xfrm>
              <a:off x="-2069182" y="-297545"/>
              <a:ext cx="1429486" cy="238248"/>
              <a:chOff x="-2060858" y="2411918"/>
              <a:chExt cx="1917983" cy="319664"/>
            </a:xfrm>
          </p:grpSpPr>
          <p:sp>
            <p:nvSpPr>
              <p:cNvPr id="19" name="Rectangle 18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-462539" y="2411918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-2069182" y="-579662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141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</p:sldLayoutIdLst>
  <p:transition>
    <p:fade/>
  </p:transition>
  <p:txStyles>
    <p:titleStyle>
      <a:lvl1pPr algn="l" defTabSz="686013" rtl="0" eaLnBrk="1" latinLnBrk="0" hangingPunct="1">
        <a:lnSpc>
          <a:spcPct val="100000"/>
        </a:lnSpc>
        <a:spcBef>
          <a:spcPct val="0"/>
        </a:spcBef>
        <a:buNone/>
        <a:defRPr lang="en-US" sz="4400" b="0" kern="1200" cap="none" spc="0" baseline="0" dirty="0" smtClean="0">
          <a:ln w="3175">
            <a:noFill/>
          </a:ln>
          <a:solidFill>
            <a:srgbClr val="00B336"/>
          </a:solidFill>
          <a:effectLst/>
          <a:latin typeface="+mj-lt"/>
          <a:ea typeface="+mn-ea"/>
          <a:cs typeface="Arial" charset="0"/>
        </a:defRPr>
      </a:lvl1pPr>
    </p:titleStyle>
    <p:bodyStyle>
      <a:lvl1pPr marL="271451" indent="-271451" algn="l" defTabSz="686013" rtl="0" eaLnBrk="1" latinLnBrk="0" hangingPunct="1">
        <a:lnSpc>
          <a:spcPct val="100000"/>
        </a:lnSpc>
        <a:spcBef>
          <a:spcPts val="0"/>
        </a:spcBef>
        <a:buSzPct val="90000"/>
        <a:buFont typeface="Arial" pitchFamily="34" charset="0"/>
        <a:buChar char="•"/>
        <a:defRPr sz="24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266687" indent="-266687" algn="l" defTabSz="686013" rtl="0" eaLnBrk="1" latinLnBrk="0" hangingPunct="1">
        <a:lnSpc>
          <a:spcPct val="100000"/>
        </a:lnSpc>
        <a:spcBef>
          <a:spcPts val="0"/>
        </a:spcBef>
        <a:buClr>
          <a:schemeClr val="tx1">
            <a:lumMod val="50000"/>
            <a:lumOff val="50000"/>
          </a:schemeClr>
        </a:buClr>
        <a:buSzPct val="90000"/>
        <a:buFont typeface="Arial" pitchFamily="34" charset="0"/>
        <a:buChar char="•"/>
        <a:tabLst/>
        <a:defRPr sz="20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686040" indent="-213197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 baseline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3pPr>
      <a:lvl4pPr marL="1112435" indent="-167938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40" algn="l"/>
        </a:tabLst>
        <a:defRPr sz="1400" kern="1200" spc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4pPr>
      <a:lvl5pPr marL="1285135" indent="-172702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5pPr>
      <a:lvl6pPr marL="1886535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540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548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554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07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13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18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26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032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8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044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051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center.veeam.com/docs/backup/powershell/veeam_powershell_types.html?ver=95" TargetMode="External"/><Relationship Id="rId7" Type="http://schemas.openxmlformats.org/officeDocument/2006/relationships/hyperlink" Target="https://www.powershellgallery.com/packages/PowerShellCookbook/1.3.6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ichardspowershellblog.wordpress.com/2018/03/05/cmdlet-parameters/" TargetMode="External"/><Relationship Id="rId5" Type="http://schemas.openxmlformats.org/officeDocument/2006/relationships/hyperlink" Target="https://github.com/VeeamHub/powershell/tree/master/BR-UnattendedInstall" TargetMode="External"/><Relationship Id="rId4" Type="http://schemas.openxmlformats.org/officeDocument/2006/relationships/hyperlink" Target="https://helpcenter.veeam.com/docs/backup/powershell/enums.html?ver=95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B52CF05C-C0E2-4917-AF47-C297DBD229CD}"/>
              </a:ext>
            </a:extLst>
          </p:cNvPr>
          <p:cNvSpPr>
            <a:spLocks noGrp="1"/>
          </p:cNvSpPr>
          <p:nvPr/>
        </p:nvSpPr>
        <p:spPr>
          <a:xfrm>
            <a:off x="308368" y="1733499"/>
            <a:ext cx="7355679" cy="74789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indent="0" algn="l" defTabSz="686030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5400" i="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72856" indent="-21320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56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57" indent="-21320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62" indent="-16794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57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67" indent="-172706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792DDA-ECFF-433D-B343-0D5001A628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8368" y="1717435"/>
            <a:ext cx="7337021" cy="1527921"/>
          </a:xfrm>
        </p:spPr>
        <p:txBody>
          <a:bodyPr/>
          <a:lstStyle/>
          <a:p>
            <a:r>
              <a:rPr lang="en-US" sz="4800" dirty="0"/>
              <a:t>Automate yourself out </a:t>
            </a:r>
            <a:br>
              <a:rPr lang="en-US" sz="4800" dirty="0"/>
            </a:br>
            <a:r>
              <a:rPr lang="en-US" sz="4800" dirty="0"/>
              <a:t>of a (backup) job</a:t>
            </a:r>
            <a:endParaRPr lang="ru-RU" sz="4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78BB-1306-40DB-B9FC-D7B1ECFB31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3441700"/>
            <a:ext cx="5622398" cy="332399"/>
          </a:xfrm>
        </p:spPr>
        <p:txBody>
          <a:bodyPr/>
          <a:lstStyle/>
          <a:p>
            <a:r>
              <a:rPr lang="en-US" b="1" dirty="0"/>
              <a:t>Joe Houghes</a:t>
            </a:r>
          </a:p>
          <a:p>
            <a:r>
              <a:rPr lang="en-US" sz="2200" dirty="0"/>
              <a:t>Sr. Infrastructure Engineer,</a:t>
            </a:r>
            <a:br>
              <a:rPr lang="en-US" sz="2200" dirty="0"/>
            </a:br>
            <a:r>
              <a:rPr lang="en-US" sz="2200" dirty="0" err="1"/>
              <a:t>FullStackGeek</a:t>
            </a:r>
            <a:r>
              <a:rPr lang="en-US" sz="2200" dirty="0"/>
              <a:t>, Lazy Admin</a:t>
            </a:r>
          </a:p>
        </p:txBody>
      </p:sp>
    </p:spTree>
    <p:extLst>
      <p:ext uri="{BB962C8B-B14F-4D97-AF65-F5344CB8AC3E}">
        <p14:creationId xmlns:p14="http://schemas.microsoft.com/office/powerpoint/2010/main" val="119461473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Starting at the beginning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Step 1: Start-VBRConfigurationBackupJob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Step 2: What are you trying to accomplish? Think MVP.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Step 3: Add-PSSnapIn VeeamPSSnapIn </a:t>
            </a:r>
          </a:p>
          <a:p>
            <a:pPr marL="182563" indent="-182563"/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829136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199FB18B-73C6-4FE1-82AB-A7814C4A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4674" y="2154938"/>
            <a:ext cx="8423524" cy="830997"/>
          </a:xfrm>
        </p:spPr>
        <p:txBody>
          <a:bodyPr/>
          <a:lstStyle/>
          <a:p>
            <a:r>
              <a:rPr lang="en-US" dirty="0"/>
              <a:t>Let’s see some code</a:t>
            </a:r>
          </a:p>
        </p:txBody>
      </p:sp>
    </p:spTree>
    <p:extLst>
      <p:ext uri="{BB962C8B-B14F-4D97-AF65-F5344CB8AC3E}">
        <p14:creationId xmlns:p14="http://schemas.microsoft.com/office/powerpoint/2010/main" val="158491788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Basic infrastructure deployment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You can fully deploy Veeam infrastructure by adding Windows and Linux servers, proxies, repositories (including SOBR) and credentials, plus virtual hosts / clusters / entities — all from a fresh Veeam install without opening the console.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000" dirty="0"/>
              <a:t>Steps for a VERY basic Veeam deployment post-installation:</a:t>
            </a:r>
          </a:p>
          <a:p>
            <a:r>
              <a:rPr lang="en-US" sz="2000" dirty="0"/>
              <a:t>(Assumes Veeam Backup &amp; Replication admin role, shared proxy / repository Windows server, 'D:\Backups' as repository folder)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105287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Basic deployment – User input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9436" y="1085851"/>
            <a:ext cx="8516338" cy="3718148"/>
          </a:xfrm>
        </p:spPr>
        <p:txBody>
          <a:bodyPr/>
          <a:lstStyle/>
          <a:p>
            <a:r>
              <a:rPr lang="en-US" sz="2000" dirty="0"/>
              <a:t>$VeeamVBRServerName = Read-Host -Prompt "Veeam B&amp;R Server Name"</a:t>
            </a:r>
          </a:p>
          <a:p>
            <a:endParaRPr lang="en-US" sz="2000" dirty="0"/>
          </a:p>
          <a:p>
            <a:r>
              <a:rPr lang="en-US" sz="2000" dirty="0"/>
              <a:t>$VeeamProxyServerName = Read-Host -Prompt "Veeam Proxy Name"</a:t>
            </a:r>
          </a:p>
          <a:p>
            <a:endParaRPr lang="en-US" sz="2000" dirty="0"/>
          </a:p>
          <a:p>
            <a:r>
              <a:rPr lang="en-US" sz="2000" dirty="0"/>
              <a:t>$VeeamVirtualServerName = Read-Host -Prompt "vCenter Server or ESXi Host Name"</a:t>
            </a:r>
          </a:p>
          <a:p>
            <a:endParaRPr lang="en-US" sz="2000" dirty="0"/>
          </a:p>
          <a:p>
            <a:r>
              <a:rPr lang="en-US" sz="2000" dirty="0"/>
              <a:t>$VeeamProxyCreds = Get-Credential -Message "Veeam Proxy Credentials"</a:t>
            </a:r>
          </a:p>
          <a:p>
            <a:endParaRPr lang="en-US" sz="2000" dirty="0"/>
          </a:p>
          <a:p>
            <a:r>
              <a:rPr lang="en-US" sz="2000" dirty="0"/>
              <a:t>$VeeamvCenterCreds = Get-Credential -Message "Veeam vCenter Credentials"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809503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Basic deployment – Connect / creds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#Veeam VBR Setup:</a:t>
            </a:r>
          </a:p>
          <a:p>
            <a:r>
              <a:rPr lang="en-US" sz="2000" dirty="0"/>
              <a:t>Add-PSSnapIn -Name VeeamPSSnapIn</a:t>
            </a:r>
          </a:p>
          <a:p>
            <a:endParaRPr lang="en-US" sz="2000" dirty="0"/>
          </a:p>
          <a:p>
            <a:r>
              <a:rPr lang="en-US" sz="2000" dirty="0"/>
              <a:t>Connect-VBRServer -Server $VeeamVBRServerName</a:t>
            </a:r>
          </a:p>
          <a:p>
            <a:endParaRPr lang="en-US" sz="2000" dirty="0"/>
          </a:p>
          <a:p>
            <a:r>
              <a:rPr lang="en-US" sz="2000" dirty="0"/>
              <a:t>$VBRProxyCred = Add-VBRCredentials -Credential $</a:t>
            </a:r>
            <a:r>
              <a:rPr lang="en-US" sz="2000" dirty="0" err="1"/>
              <a:t>VeeamProxyCreds</a:t>
            </a:r>
            <a:r>
              <a:rPr lang="en-US" sz="2000" dirty="0"/>
              <a:t>      -Description "Veeam Proxy Credentials"</a:t>
            </a:r>
          </a:p>
          <a:p>
            <a:endParaRPr lang="en-US" sz="2000" dirty="0"/>
          </a:p>
          <a:p>
            <a:r>
              <a:rPr lang="en-US" sz="2000" dirty="0"/>
              <a:t>$VBRVirtualCred = Add-VBRCredentials -Credential $</a:t>
            </a:r>
            <a:r>
              <a:rPr lang="en-US" sz="2000" dirty="0" err="1"/>
              <a:t>VeeamvCenterCreds</a:t>
            </a:r>
            <a:r>
              <a:rPr lang="en-US" sz="2000" dirty="0"/>
              <a:t>   -Description "Veeam vCenter Credentials"</a:t>
            </a:r>
          </a:p>
          <a:p>
            <a:endParaRPr lang="en-US" sz="20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616184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Basic deployment – Servers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#Veeam Managed Server Setup:</a:t>
            </a:r>
          </a:p>
          <a:p>
            <a:endParaRPr lang="en-US" sz="2000" dirty="0"/>
          </a:p>
          <a:p>
            <a:r>
              <a:rPr lang="en-US" sz="2000" dirty="0"/>
              <a:t>$VeeamVirtualServer = Add-VBRvCenter -Name $VeeamVirtualServerName -Description "vCenter Server" -Credentials $VBRVirtualCred</a:t>
            </a:r>
          </a:p>
          <a:p>
            <a:endParaRPr lang="en-US" sz="2000" dirty="0"/>
          </a:p>
          <a:p>
            <a:r>
              <a:rPr lang="en-US" sz="2000" dirty="0"/>
              <a:t>$VeeamWinServer = Add-VBRWinServer -Name $VeeamProxyServerName -Description "Veeam Proxy #1" -Credentials $VBRProxyCred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972679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Basic deployment – Big finish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#Veeam Proxy &amp; Repository Setup</a:t>
            </a:r>
          </a:p>
          <a:p>
            <a:r>
              <a:rPr lang="en-US" sz="2000" dirty="0"/>
              <a:t>$VeeamProxy = Add-VBRViProxy -Server $VeeamWinServer -Description </a:t>
            </a:r>
            <a:br>
              <a:rPr lang="en-US" sz="2000" dirty="0"/>
            </a:br>
            <a:r>
              <a:rPr lang="en-US" sz="2000" dirty="0"/>
              <a:t>"Veeam Proxy #1”</a:t>
            </a:r>
          </a:p>
          <a:p>
            <a:endParaRPr lang="en-US" sz="2000" dirty="0"/>
          </a:p>
          <a:p>
            <a:r>
              <a:rPr lang="en-US" sz="2000" dirty="0"/>
              <a:t>$VeeamRepository = Add-VBRBackupRepository -Name $($VeeamProxyServerName + "_Repository") -Description "Veeam Repository #1" -Server $VeeamWinServer -Folder "D:\Backups" -Type WinLocal</a:t>
            </a:r>
          </a:p>
          <a:p>
            <a:endParaRPr lang="en-US" sz="2000" dirty="0"/>
          </a:p>
          <a:p>
            <a:r>
              <a:rPr lang="en-US" sz="2000" b="1" dirty="0"/>
              <a:t>True, this is a VERY basic Veeam infrastructure relying on some </a:t>
            </a:r>
            <a:br>
              <a:rPr lang="en-US" sz="2000" b="1" dirty="0"/>
            </a:br>
            <a:r>
              <a:rPr lang="en-US" sz="2000" b="1" dirty="0"/>
              <a:t>default parameters.</a:t>
            </a:r>
          </a:p>
        </p:txBody>
      </p:sp>
    </p:spTree>
    <p:extLst>
      <p:ext uri="{BB962C8B-B14F-4D97-AF65-F5344CB8AC3E}">
        <p14:creationId xmlns:p14="http://schemas.microsoft.com/office/powerpoint/2010/main" val="80174718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6" name="TinyTake29-04-2018-10-28-18">
            <a:hlinkClick r:id="" action="ppaction://media"/>
            <a:extLst>
              <a:ext uri="{FF2B5EF4-FFF2-40B4-BE49-F238E27FC236}">
                <a16:creationId xmlns:a16="http://schemas.microsoft.com/office/drawing/2014/main" id="{4672AF06-6A88-4431-985F-2D63993877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9144000" cy="495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3811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OK, so now what?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Now that Veeam is configured, you need a job to perform actual backup functions.</a:t>
            </a:r>
          </a:p>
          <a:p>
            <a:r>
              <a:rPr lang="en-US" sz="2000" dirty="0"/>
              <a:t>Creating jobs targeting objects are just as easy:</a:t>
            </a:r>
          </a:p>
          <a:p>
            <a:pPr marL="269875" indent="-182563">
              <a:buFont typeface="Arial" panose="020B0604020202020204" pitchFamily="34" charset="0"/>
              <a:buChar char="•"/>
            </a:pPr>
            <a:r>
              <a:rPr lang="en-US" sz="2000" dirty="0"/>
              <a:t>Hosts / clusters / VMs / templates / datastores / res. pools / tags (VMware)</a:t>
            </a:r>
          </a:p>
          <a:p>
            <a:pPr marL="269875" indent="-182563">
              <a:buFont typeface="Arial" panose="020B0604020202020204" pitchFamily="34" charset="0"/>
              <a:buChar char="•"/>
            </a:pPr>
            <a:r>
              <a:rPr lang="en-US" sz="2000" dirty="0"/>
              <a:t>Hosts / VMs / volumes (Hyper-V) </a:t>
            </a:r>
          </a:p>
          <a:p>
            <a:endParaRPr lang="en-US" sz="2000" i="1" dirty="0"/>
          </a:p>
          <a:p>
            <a:r>
              <a:rPr lang="en-US" sz="2000" i="1" dirty="0"/>
              <a:t>Pro tip: Leverage vSphere Tagging to drive selection for items to be automatically picked up into existing jobs and schedules — make your backups / backup copies run as a subscription model!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139434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Automated job creation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Create a simple Veeam job to target a VMware Tag:</a:t>
            </a:r>
          </a:p>
          <a:p>
            <a:endParaRPr lang="en-US" sz="2000" dirty="0"/>
          </a:p>
          <a:p>
            <a:r>
              <a:rPr lang="en-US" sz="1800" dirty="0"/>
              <a:t>#Veeam User Input for VMware Tag</a:t>
            </a:r>
          </a:p>
          <a:p>
            <a:r>
              <a:rPr lang="en-US" sz="1800" dirty="0"/>
              <a:t>$VMwareTag = Read-Host -Prompt "VMware tag to be targeted for backup job"</a:t>
            </a:r>
          </a:p>
          <a:p>
            <a:r>
              <a:rPr lang="en-US" sz="1800" dirty="0"/>
              <a:t> </a:t>
            </a:r>
          </a:p>
          <a:p>
            <a:r>
              <a:rPr lang="en-US" sz="1800" dirty="0"/>
              <a:t>#Veeam Backup Job Setup</a:t>
            </a:r>
          </a:p>
          <a:p>
            <a:r>
              <a:rPr lang="en-US" sz="1800" dirty="0"/>
              <a:t>$VeeamTag = Find-VBRViEntity -Name $VMwareTag -Tags -Server $VeeamVirtualServer </a:t>
            </a:r>
          </a:p>
          <a:p>
            <a:endParaRPr lang="en-US" sz="1800" dirty="0"/>
          </a:p>
          <a:p>
            <a:r>
              <a:rPr lang="en-US" sz="1800" dirty="0"/>
              <a:t>$VeeamBackupJob = Add-VBRViBackupJob -Name 'Demo Backup Job' -Description 'Demo backup job created via script' -BackupRepository $VeeamRepository -Entity $VeeamTag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440674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What can automation do for you?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Veeam can be fully automated to deploy, manage and report on all of your backup / backup copy / file copy / VM copy and replication jobs FOR FREE!! **</a:t>
            </a:r>
          </a:p>
          <a:p>
            <a:endParaRPr lang="en-US" sz="2000" dirty="0"/>
          </a:p>
          <a:p>
            <a:r>
              <a:rPr lang="en-US" sz="2000" dirty="0"/>
              <a:t>“Working with Veeam PowerShell cmdlets and scripts in many respects depends on your imagination, skills and expertise in Windows PowerShell.”</a:t>
            </a:r>
            <a:endParaRPr lang="en-US" sz="2000" i="1" dirty="0"/>
          </a:p>
          <a:p>
            <a:endParaRPr lang="en-US" sz="2000" i="1" dirty="0"/>
          </a:p>
          <a:p>
            <a:r>
              <a:rPr lang="en-US" sz="2000" i="1" dirty="0"/>
              <a:t>**(Caveats on some new features)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170397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2" name="TinyTake29-04-2018-10-39-18">
            <a:hlinkClick r:id="" action="ppaction://media"/>
            <a:extLst>
              <a:ext uri="{FF2B5EF4-FFF2-40B4-BE49-F238E27FC236}">
                <a16:creationId xmlns:a16="http://schemas.microsoft.com/office/drawing/2014/main" id="{74EC91F3-5660-421F-8DA8-9C5E165ED9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9144000" cy="488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209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I don't want to run that manually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Simple job scheduling examples:</a:t>
            </a:r>
          </a:p>
          <a:p>
            <a:endParaRPr lang="en-US" dirty="0"/>
          </a:p>
          <a:p>
            <a:r>
              <a:rPr lang="en-US" sz="2000" dirty="0"/>
              <a:t>Set-VBRJobSchedule -Job $VeeamBackupJob -Daily -At "20:00" -</a:t>
            </a:r>
            <a:r>
              <a:rPr lang="en-US" sz="2000" dirty="0" err="1"/>
              <a:t>DailyKind</a:t>
            </a:r>
            <a:r>
              <a:rPr lang="en-US" sz="2000" dirty="0"/>
              <a:t> Everyday</a:t>
            </a:r>
          </a:p>
          <a:p>
            <a:endParaRPr lang="en-US" sz="2000" dirty="0"/>
          </a:p>
          <a:p>
            <a:r>
              <a:rPr lang="en-US" sz="2000" dirty="0"/>
              <a:t>Set-</a:t>
            </a:r>
            <a:r>
              <a:rPr lang="en-US" sz="2000" dirty="0" err="1"/>
              <a:t>VBRJobSchedule</a:t>
            </a:r>
            <a:r>
              <a:rPr lang="en-US" sz="2000" dirty="0"/>
              <a:t> -Job $</a:t>
            </a:r>
            <a:r>
              <a:rPr lang="en-US" sz="2000" dirty="0" err="1"/>
              <a:t>VeeamBackupJob</a:t>
            </a:r>
            <a:r>
              <a:rPr lang="en-US" sz="2000" dirty="0"/>
              <a:t> -Monthly -At "21:00" -</a:t>
            </a:r>
            <a:r>
              <a:rPr lang="en-US" sz="2000" dirty="0" err="1"/>
              <a:t>NumberInMonth</a:t>
            </a:r>
            <a:r>
              <a:rPr lang="en-US" sz="2000" dirty="0"/>
              <a:t> Last -Days Friday</a:t>
            </a:r>
          </a:p>
          <a:p>
            <a:endParaRPr lang="en-US" sz="2000" dirty="0"/>
          </a:p>
          <a:p>
            <a:r>
              <a:rPr lang="en-US" sz="2000" dirty="0"/>
              <a:t>Set-VBRJobSchedule -Job $VeeamBackupJob -Periodically -FullPeriod 4 -PeriodicallyKind Hours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195929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3" name="TinyTake29-04-2018-11-00-03">
            <a:hlinkClick r:id="" action="ppaction://media"/>
            <a:extLst>
              <a:ext uri="{FF2B5EF4-FFF2-40B4-BE49-F238E27FC236}">
                <a16:creationId xmlns:a16="http://schemas.microsoft.com/office/drawing/2014/main" id="{BAC5E1F0-7B52-43F4-83F1-48110076B6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59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5844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102B997-F2DD-4F67-BF6A-B72597B6996A}"/>
              </a:ext>
            </a:extLst>
          </p:cNvPr>
          <p:cNvSpPr/>
          <p:nvPr/>
        </p:nvSpPr>
        <p:spPr bwMode="auto">
          <a:xfrm>
            <a:off x="1676400" y="1356360"/>
            <a:ext cx="5951220" cy="2872740"/>
          </a:xfrm>
          <a:prstGeom prst="roundRect">
            <a:avLst>
              <a:gd name="adj" fmla="val 3670"/>
            </a:avLst>
          </a:prstGeom>
          <a:solidFill>
            <a:schemeClr val="bg1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D0AF75-B1B0-4A4A-8714-7DD35733A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>
                <a:ea typeface="Tahoma"/>
                <a:cs typeface="Tahoma"/>
              </a:rPr>
              <a:t>Veeam Tech Support can help!</a:t>
            </a:r>
            <a:endParaRPr lang="en-US" sz="32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DE956C1-888B-49E2-BF8C-613DA78EDC42}"/>
              </a:ext>
            </a:extLst>
          </p:cNvPr>
          <p:cNvGrpSpPr/>
          <p:nvPr/>
        </p:nvGrpSpPr>
        <p:grpSpPr>
          <a:xfrm>
            <a:off x="2336659" y="2063750"/>
            <a:ext cx="4630702" cy="1457960"/>
            <a:chOff x="2298700" y="1986280"/>
            <a:chExt cx="4630702" cy="1457960"/>
          </a:xfrm>
        </p:grpSpPr>
        <p:pic>
          <p:nvPicPr>
            <p:cNvPr id="7" name="Picture 7" descr="A person sitting at a desk looking at a computer&#10;&#10;Description generated with very high confidence">
              <a:extLst>
                <a:ext uri="{FF2B5EF4-FFF2-40B4-BE49-F238E27FC236}">
                  <a16:creationId xmlns:a16="http://schemas.microsoft.com/office/drawing/2014/main" id="{AE1C8CB2-0602-4F3F-9AF7-114D4A084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98700" y="1986280"/>
              <a:ext cx="1457960" cy="1457960"/>
            </a:xfrm>
            <a:prstGeom prst="roundRect">
              <a:avLst>
                <a:gd name="adj" fmla="val 3066"/>
              </a:avLst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FDFC446-0B19-4E76-B630-DDFE58213A88}"/>
                </a:ext>
              </a:extLst>
            </p:cNvPr>
            <p:cNvSpPr/>
            <p:nvPr/>
          </p:nvSpPr>
          <p:spPr>
            <a:xfrm>
              <a:off x="3945315" y="2299762"/>
              <a:ext cx="298408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Tahoma"/>
                  <a:cs typeface="Tahoma"/>
                </a:rPr>
                <a:t>Matt Fonner</a:t>
              </a:r>
            </a:p>
            <a:p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Tahoma"/>
                  <a:cs typeface="Tahoma"/>
                </a:rPr>
                <a:t>from Veeam Support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86356914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A09EEB-4AB1-45CF-A4CA-BA284A31E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>
                <a:ea typeface="Tahoma"/>
                <a:cs typeface="Tahoma"/>
              </a:rPr>
              <a:t>What to expect</a:t>
            </a:r>
            <a:endParaRPr lang="en-US" sz="32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194278-F765-4C21-8DF0-587F4ADA6D96}"/>
              </a:ext>
            </a:extLst>
          </p:cNvPr>
          <p:cNvGrpSpPr/>
          <p:nvPr/>
        </p:nvGrpSpPr>
        <p:grpSpPr>
          <a:xfrm>
            <a:off x="389436" y="1599601"/>
            <a:ext cx="8363938" cy="2324699"/>
            <a:chOff x="389436" y="1308100"/>
            <a:chExt cx="9779000" cy="2264872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E9FBFEE-6532-4952-9BE9-8099414C87FD}"/>
                </a:ext>
              </a:extLst>
            </p:cNvPr>
            <p:cNvSpPr/>
            <p:nvPr/>
          </p:nvSpPr>
          <p:spPr bwMode="auto">
            <a:xfrm>
              <a:off x="389436" y="1308100"/>
              <a:ext cx="3149600" cy="2264872"/>
            </a:xfrm>
            <a:prstGeom prst="roundRect">
              <a:avLst>
                <a:gd name="adj" fmla="val 4973"/>
              </a:avLst>
            </a:prstGeom>
            <a:noFill/>
            <a:ln w="19050"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648000" rIns="720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Segoe UI" pitchFamily="34" charset="0"/>
                  <a:cs typeface="Segoe UI" pitchFamily="34" charset="0"/>
                </a:rPr>
                <a:t>How does Veeam support automation and scripting with PowerShell?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43C54DF-29B6-486B-BA60-32C6BC81E384}"/>
                </a:ext>
              </a:extLst>
            </p:cNvPr>
            <p:cNvSpPr/>
            <p:nvPr/>
          </p:nvSpPr>
          <p:spPr bwMode="auto">
            <a:xfrm>
              <a:off x="3704136" y="1308100"/>
              <a:ext cx="3149600" cy="2264872"/>
            </a:xfrm>
            <a:prstGeom prst="roundRect">
              <a:avLst>
                <a:gd name="adj" fmla="val 4973"/>
              </a:avLst>
            </a:prstGeom>
            <a:noFill/>
            <a:ln w="19050"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8000" rIns="4572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defTabSz="9140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>
                      <a:lumMod val="65000"/>
                      <a:lumOff val="35000"/>
                    </a:srgbClr>
                  </a:solidFill>
                  <a:ea typeface="Segoe UI" pitchFamily="34" charset="0"/>
                  <a:cs typeface="Segoe UI" pitchFamily="34" charset="0"/>
                </a:rPr>
                <a:t>What are good resources to test and learn about Veeam PowerShell?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F7A3BAC-90E2-48EB-A318-2EF36D49A381}"/>
                </a:ext>
              </a:extLst>
            </p:cNvPr>
            <p:cNvSpPr/>
            <p:nvPr/>
          </p:nvSpPr>
          <p:spPr bwMode="auto">
            <a:xfrm>
              <a:off x="7018836" y="1308100"/>
              <a:ext cx="3149600" cy="2264872"/>
            </a:xfrm>
            <a:prstGeom prst="roundRect">
              <a:avLst>
                <a:gd name="adj" fmla="val 4973"/>
              </a:avLst>
            </a:prstGeom>
            <a:noFill/>
            <a:ln w="19050"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8000" rIns="4572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>
                      <a:lumMod val="65000"/>
                      <a:lumOff val="35000"/>
                    </a:srgbClr>
                  </a:solidFill>
                  <a:ea typeface="Segoe UI" pitchFamily="34" charset="0"/>
                  <a:cs typeface="Segoe UI" pitchFamily="34" charset="0"/>
                </a:rPr>
                <a:t>What are some areas to check if a script is not working?</a:t>
              </a:r>
            </a:p>
          </p:txBody>
        </p:sp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390D700-90F4-4638-82B6-99525D16DF1D}"/>
              </a:ext>
            </a:extLst>
          </p:cNvPr>
          <p:cNvSpPr/>
          <p:nvPr/>
        </p:nvSpPr>
        <p:spPr bwMode="auto">
          <a:xfrm>
            <a:off x="1507036" y="1382584"/>
            <a:ext cx="457200" cy="457200"/>
          </a:xfrm>
          <a:prstGeom prst="roundRect">
            <a:avLst/>
          </a:prstGeom>
          <a:solidFill>
            <a:srgbClr val="00B33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1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0A453F5-1F89-4A47-B126-2B51408D3731}"/>
              </a:ext>
            </a:extLst>
          </p:cNvPr>
          <p:cNvSpPr/>
          <p:nvPr/>
        </p:nvSpPr>
        <p:spPr bwMode="auto">
          <a:xfrm>
            <a:off x="4415872" y="1382584"/>
            <a:ext cx="457200" cy="457200"/>
          </a:xfrm>
          <a:prstGeom prst="roundRect">
            <a:avLst/>
          </a:prstGeom>
          <a:solidFill>
            <a:srgbClr val="00B33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2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04FD959-4A5B-4CA6-9B45-1B1243DBAD62}"/>
              </a:ext>
            </a:extLst>
          </p:cNvPr>
          <p:cNvSpPr/>
          <p:nvPr/>
        </p:nvSpPr>
        <p:spPr bwMode="auto">
          <a:xfrm>
            <a:off x="7177854" y="1382584"/>
            <a:ext cx="457200" cy="457200"/>
          </a:xfrm>
          <a:prstGeom prst="roundRect">
            <a:avLst/>
          </a:prstGeom>
          <a:solidFill>
            <a:srgbClr val="00B33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262917790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199FB18B-73C6-4FE1-82AB-A7814C4A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4674" y="2154938"/>
            <a:ext cx="8423524" cy="830997"/>
          </a:xfrm>
        </p:spPr>
        <p:txBody>
          <a:bodyPr/>
          <a:lstStyle/>
          <a:p>
            <a:r>
              <a:rPr lang="en-US" dirty="0"/>
              <a:t>What options do I have? </a:t>
            </a:r>
          </a:p>
        </p:txBody>
      </p:sp>
    </p:spTree>
    <p:extLst>
      <p:ext uri="{BB962C8B-B14F-4D97-AF65-F5344CB8AC3E}">
        <p14:creationId xmlns:p14="http://schemas.microsoft.com/office/powerpoint/2010/main" val="2510643062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You’ve always got options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800" dirty="0"/>
              <a:t>$VeeamBackupJobOptions = New-VBRJobOptions –ForBackupJob</a:t>
            </a:r>
          </a:p>
          <a:p>
            <a:endParaRPr lang="en-US" sz="1800" dirty="0"/>
          </a:p>
          <a:p>
            <a:r>
              <a:rPr lang="en-US" sz="1800" dirty="0"/>
              <a:t>$VeeamBackupJobOptions | Get-Member -MemberType Property | Sort-Object Name</a:t>
            </a:r>
          </a:p>
          <a:p>
            <a:endParaRPr lang="en-US" sz="1800" dirty="0"/>
          </a:p>
          <a:p>
            <a:r>
              <a:rPr lang="en-US" sz="1800" dirty="0"/>
              <a:t>$VeeamBackupJobOptions includes the following properties:</a:t>
            </a:r>
          </a:p>
          <a:p>
            <a:r>
              <a:rPr lang="en-US" sz="1800" dirty="0"/>
              <a:t> </a:t>
            </a:r>
          </a:p>
          <a:p>
            <a:r>
              <a:rPr lang="en-US" sz="1800" b="1" dirty="0"/>
              <a:t>Options</a:t>
            </a:r>
            <a:r>
              <a:rPr lang="en-US" sz="1800" dirty="0"/>
              <a:t>: This top-level property contains a root node, which will display all job options.</a:t>
            </a:r>
          </a:p>
          <a:p>
            <a:r>
              <a:rPr lang="en-US" sz="1800" i="1" dirty="0"/>
              <a:t>At a quick view, this property gives: manual / scheduled runs, backup chain mode, compression / deduplication, email notifications, retention, SAN snapshots / failback, VM deletion, VMware tools quiescence / CBT, etc.).</a:t>
            </a:r>
          </a:p>
          <a:p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8165962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2" name="TinyTake29-04-2018-11-08-10">
            <a:hlinkClick r:id="" action="ppaction://media"/>
            <a:extLst>
              <a:ext uri="{FF2B5EF4-FFF2-40B4-BE49-F238E27FC236}">
                <a16:creationId xmlns:a16="http://schemas.microsoft.com/office/drawing/2014/main" id="{2FEF5C10-A8BF-4F3C-9B11-D883DB7151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7068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Backup job options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The other job options and a few samples of the most important properties contained within are:</a:t>
            </a:r>
          </a:p>
          <a:p>
            <a:endParaRPr lang="en-US" sz="2000" dirty="0"/>
          </a:p>
          <a:p>
            <a:r>
              <a:rPr lang="en-US" sz="1800" b="1" dirty="0"/>
              <a:t>BackupStorageOptions</a:t>
            </a:r>
            <a:r>
              <a:rPr lang="en-US" sz="1800" dirty="0"/>
              <a:t>: Number of restore points, retention period for deleted VMs, compression / deduplication, enabling and scheduling of integrity checks, backup encryption</a:t>
            </a:r>
          </a:p>
          <a:p>
            <a:r>
              <a:rPr lang="en-US" sz="1800" b="1" dirty="0"/>
              <a:t>BackupTargetOptions</a:t>
            </a:r>
            <a:r>
              <a:rPr lang="en-US" sz="1800" dirty="0"/>
              <a:t>: Backup chain mode, active full enabling and scheduling, synthetic full enabling and scheduling</a:t>
            </a:r>
          </a:p>
          <a:p>
            <a:r>
              <a:rPr lang="en-US" sz="1800" b="1" dirty="0"/>
              <a:t>FailoverPlanOptions</a:t>
            </a:r>
            <a:r>
              <a:rPr lang="en-US" sz="1800" dirty="0"/>
              <a:t>: Scripts for pre- and post-failover plan enabled / disabled, script paths</a:t>
            </a:r>
          </a:p>
          <a:p>
            <a:r>
              <a:rPr lang="en-US" sz="1800" b="1" dirty="0"/>
              <a:t>JobOptions</a:t>
            </a:r>
            <a:r>
              <a:rPr lang="en-US" sz="1800" dirty="0"/>
              <a:t>: Automatic proxy selection, manual / scheduled runs, WAN accelerator enabling, backup window / termination, backup throttling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7781820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Backup job options continued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800" b="1" dirty="0"/>
              <a:t>JobScriptCommand</a:t>
            </a:r>
            <a:r>
              <a:rPr lang="en-US" sz="1800" dirty="0"/>
              <a:t>: Scripts for pre- and post-job enabled / disabled, script paths, frequency to run scripts</a:t>
            </a:r>
          </a:p>
          <a:p>
            <a:r>
              <a:rPr lang="en-US" sz="1800" b="1" dirty="0"/>
              <a:t>NotificationOptions</a:t>
            </a:r>
            <a:r>
              <a:rPr lang="en-US" sz="1800" dirty="0"/>
              <a:t>: SNMP notification enabling / disabling, email notification enabling / disabling, email settings for success / warning / error, suppress email until last retry, VM attribute to update upon success</a:t>
            </a:r>
          </a:p>
          <a:p>
            <a:r>
              <a:rPr lang="en-US" sz="1800" b="1" dirty="0"/>
              <a:t>SanIntegrationOptions</a:t>
            </a:r>
            <a:r>
              <a:rPr lang="en-US" sz="1800" dirty="0"/>
              <a:t>: SAN snapshots enabling / disabling, VMs to back up per SAN snapshot, failback to VM snapshot, Hewlett Packard Enterprise / Nimble-specific SAN integration settings</a:t>
            </a:r>
          </a:p>
          <a:p>
            <a:r>
              <a:rPr lang="en-US" sz="1800" b="1" dirty="0"/>
              <a:t>SqlLogBackupOptions</a:t>
            </a:r>
            <a:r>
              <a:rPr lang="en-US" sz="1800" dirty="0"/>
              <a:t>: SQL transaction backups enabling / disabling, log backup interval, log retention interval</a:t>
            </a:r>
          </a:p>
          <a:p>
            <a:r>
              <a:rPr lang="en-US" sz="1800" b="1" dirty="0"/>
              <a:t>ViSourceOptions</a:t>
            </a:r>
            <a:r>
              <a:rPr lang="en-US" sz="1800" dirty="0"/>
              <a:t>: Encrypt LAN traffic, failover to NBD, CBT enabling / disabling, VMware tools quiescence enabling / disabling, VM template backup enabling / disabling, exclusion of swapfile / dirty blocks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240149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Is backup automation for you?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Should your backups be manual or automated? How about the testing </a:t>
            </a:r>
            <a:br>
              <a:rPr lang="en-US" sz="2000" dirty="0"/>
            </a:br>
            <a:r>
              <a:rPr lang="en-US" sz="2000" dirty="0"/>
              <a:t>of your backups — manual or automated?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are your backups being created currently? Is this sufficient </a:t>
            </a:r>
            <a:br>
              <a:rPr lang="en-US" sz="2000" dirty="0"/>
            </a:br>
            <a:r>
              <a:rPr lang="en-US" sz="2000" dirty="0"/>
              <a:t>for your needs?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are your backups being tested currently? Is this sufficient </a:t>
            </a:r>
            <a:br>
              <a:rPr lang="en-US" sz="2000" dirty="0"/>
            </a:br>
            <a:r>
              <a:rPr lang="en-US" sz="2000" dirty="0"/>
              <a:t>for your needs?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9682793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Other options to be aware of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800" b="1" dirty="0"/>
              <a:t>GenerationPolicy</a:t>
            </a:r>
            <a:r>
              <a:rPr lang="en-US" sz="1800" dirty="0"/>
              <a:t>: (Backup copy jobs settings) Enabling and retention period for deleted VMs, backup copy interval (</a:t>
            </a:r>
            <a:r>
              <a:rPr lang="en-US" sz="1800" u="sng" dirty="0"/>
              <a:t>RPO</a:t>
            </a:r>
            <a:r>
              <a:rPr lang="en-US" sz="1800" b="1" u="sng" dirty="0"/>
              <a:t> </a:t>
            </a:r>
            <a:r>
              <a:rPr lang="en-US" sz="1800" u="sng" dirty="0"/>
              <a:t>definition</a:t>
            </a:r>
            <a:r>
              <a:rPr lang="en-US" sz="1800" dirty="0"/>
              <a:t>), sync interval start time, GFS retention settings</a:t>
            </a:r>
          </a:p>
          <a:p>
            <a:endParaRPr lang="en-US" sz="1800" b="1" dirty="0"/>
          </a:p>
          <a:p>
            <a:r>
              <a:rPr lang="en-US" sz="1800" b="1" dirty="0"/>
              <a:t>EpPolicyOptions</a:t>
            </a:r>
            <a:r>
              <a:rPr lang="en-US" sz="1800" dirty="0"/>
              <a:t>: (Backup agent settings) Authentication mode, agent / server controlled, backup system state / user folders / specific paths, include file system items, include / exclude masks, retention, backup target</a:t>
            </a:r>
          </a:p>
          <a:p>
            <a:endParaRPr lang="en-US" sz="1800" dirty="0"/>
          </a:p>
          <a:p>
            <a:r>
              <a:rPr lang="en-US" sz="1800" b="1" dirty="0"/>
              <a:t>CloudReplicaTargetOptions</a:t>
            </a:r>
            <a:r>
              <a:rPr lang="en-US" sz="1800" dirty="0"/>
              <a:t>: Veeam Cloud Connect host and storage </a:t>
            </a:r>
          </a:p>
          <a:p>
            <a:endParaRPr lang="en-US" sz="1800" dirty="0"/>
          </a:p>
          <a:p>
            <a:r>
              <a:rPr lang="en-US" sz="1800" b="1" dirty="0"/>
              <a:t>ViCloudReplicaTargetOptions</a:t>
            </a:r>
            <a:r>
              <a:rPr lang="en-US" sz="1800" dirty="0"/>
              <a:t>: Veeam Cloud Connect replica enabling / disabling, Veeam Cloud Connect replica host and storage</a:t>
            </a:r>
          </a:p>
          <a:p>
            <a:endParaRPr lang="en-US" sz="18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266267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Replica &amp; Hyper-V options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800" b="1" dirty="0"/>
              <a:t>ReplicaSourceOptions</a:t>
            </a:r>
            <a:r>
              <a:rPr lang="en-US" sz="1800" dirty="0"/>
              <a:t>: Option to replicate from backups</a:t>
            </a:r>
          </a:p>
          <a:p>
            <a:r>
              <a:rPr lang="en-US" sz="1800" b="1" dirty="0"/>
              <a:t>ReIPRulesOptions</a:t>
            </a:r>
            <a:r>
              <a:rPr lang="en-US" sz="1800" dirty="0"/>
              <a:t>: Rules for re-IP of replica VMs</a:t>
            </a:r>
          </a:p>
          <a:p>
            <a:r>
              <a:rPr lang="en-US" sz="1800" b="1" dirty="0"/>
              <a:t>ViReplicaTargetOptions</a:t>
            </a:r>
            <a:r>
              <a:rPr lang="en-US" sz="1800" dirty="0"/>
              <a:t>: (VMware) Replica name suffix / prefixes, replica target folder / resource pool / datastore, re-IP enabling / disabling, VM seeding options</a:t>
            </a:r>
          </a:p>
          <a:p>
            <a:r>
              <a:rPr lang="en-US" sz="1800" b="1" dirty="0"/>
              <a:t>ViNetworkMappingOptions</a:t>
            </a:r>
            <a:r>
              <a:rPr lang="en-US" sz="1800" dirty="0"/>
              <a:t>: VMware replica job network mappings</a:t>
            </a:r>
          </a:p>
          <a:p>
            <a:endParaRPr lang="en-US" sz="1800" b="1" dirty="0"/>
          </a:p>
          <a:p>
            <a:r>
              <a:rPr lang="en-US" sz="1800" b="1" dirty="0"/>
              <a:t>HvSourceOptions</a:t>
            </a:r>
            <a:r>
              <a:rPr lang="en-US" sz="1800" dirty="0"/>
              <a:t>: CBT enabled / disabled, Hyper-V quiescence, crash consistency, off-host backup, exclude swap files / dirty blocks</a:t>
            </a:r>
          </a:p>
          <a:p>
            <a:r>
              <a:rPr lang="en-US" sz="1800" b="1" dirty="0"/>
              <a:t>HvReplicaTargetOptions</a:t>
            </a:r>
            <a:r>
              <a:rPr lang="en-US" sz="1800" dirty="0"/>
              <a:t>: (Hyper-V replicas) Seeding settings, target folder, re-IP on replica, use network mapping options, VM mapping options</a:t>
            </a:r>
          </a:p>
          <a:p>
            <a:r>
              <a:rPr lang="en-US" sz="1800" b="1" dirty="0"/>
              <a:t>HvNetworkMappingOptions</a:t>
            </a:r>
            <a:r>
              <a:rPr lang="en-US" sz="1800" dirty="0"/>
              <a:t>: Networking mappings for Hyper-V host</a:t>
            </a:r>
          </a:p>
          <a:p>
            <a:endParaRPr lang="en-US" sz="1800" b="1" dirty="0"/>
          </a:p>
          <a:p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5215798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199FB18B-73C6-4FE1-82AB-A7814C4A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4674" y="2154938"/>
            <a:ext cx="8423524" cy="830997"/>
          </a:xfrm>
        </p:spPr>
        <p:txBody>
          <a:bodyPr/>
          <a:lstStyle/>
          <a:p>
            <a:r>
              <a:rPr lang="en-US" dirty="0"/>
              <a:t>Moving past the basics</a:t>
            </a:r>
          </a:p>
        </p:txBody>
      </p:sp>
    </p:spTree>
    <p:extLst>
      <p:ext uri="{BB962C8B-B14F-4D97-AF65-F5344CB8AC3E}">
        <p14:creationId xmlns:p14="http://schemas.microsoft.com/office/powerpoint/2010/main" val="1240008601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Setting advanced options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Method 1 – Native Veeam cmdlets:</a:t>
            </a:r>
            <a:endParaRPr lang="en-US" dirty="0"/>
          </a:p>
          <a:p>
            <a:pPr marL="265113" indent="-177800">
              <a:buFont typeface="Arial" panose="020B0604020202020204" pitchFamily="34" charset="0"/>
              <a:buChar char="•"/>
            </a:pPr>
            <a:r>
              <a:rPr lang="en-US" sz="1700" dirty="0"/>
              <a:t>Set-VBRJobAdvancedOptions</a:t>
            </a:r>
          </a:p>
          <a:p>
            <a:pPr marL="265113" lvl="2" indent="-177800">
              <a:buFont typeface="Arial" panose="020B0604020202020204" pitchFamily="34" charset="0"/>
              <a:buChar char="•"/>
            </a:pPr>
            <a:r>
              <a:rPr lang="en-US" sz="1800" dirty="0"/>
              <a:t>Set-VBRJobAdvancedBackupOptions</a:t>
            </a:r>
          </a:p>
          <a:p>
            <a:pPr marL="265113" lvl="2" indent="-177800">
              <a:buFont typeface="Arial" panose="020B0604020202020204" pitchFamily="34" charset="0"/>
              <a:buChar char="•"/>
            </a:pPr>
            <a:r>
              <a:rPr lang="en-US" sz="1800" dirty="0"/>
              <a:t>Set-VBRJobAdvancedStorageOptions</a:t>
            </a:r>
          </a:p>
          <a:p>
            <a:pPr marL="265113" lvl="3" indent="-177800">
              <a:buFont typeface="Arial" panose="020B0604020202020204" pitchFamily="34" charset="0"/>
              <a:buChar char="•"/>
            </a:pPr>
            <a:r>
              <a:rPr lang="en-US" sz="1700" dirty="0"/>
              <a:t>Set-VBRJobAdvancedViOptions</a:t>
            </a:r>
          </a:p>
          <a:p>
            <a:pPr marL="265113" lvl="1" indent="-177800"/>
            <a:r>
              <a:rPr lang="en-US" sz="1800" dirty="0"/>
              <a:t>Set-VBRJobAdvancedNotificationOptions</a:t>
            </a:r>
          </a:p>
          <a:p>
            <a:pPr lvl="1"/>
            <a:endParaRPr lang="en-US" sz="1800" dirty="0"/>
          </a:p>
          <a:p>
            <a:r>
              <a:rPr lang="en-US" sz="2000" dirty="0"/>
              <a:t>Method 2 – No parameter for Set-VBRJobAdvanced* cmdlet…</a:t>
            </a:r>
          </a:p>
          <a:p>
            <a:endParaRPr lang="en-US" sz="2000" dirty="0"/>
          </a:p>
          <a:p>
            <a:r>
              <a:rPr lang="en-US" sz="2000" dirty="0"/>
              <a:t>Time to kick it old school!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786457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Set options – Direct property update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Some options cannot be set with parameters or built-in cmdlets, but Veeam still gives you a way to work.</a:t>
            </a:r>
          </a:p>
          <a:p>
            <a:endParaRPr lang="en-US" sz="2000" dirty="0"/>
          </a:p>
          <a:p>
            <a:r>
              <a:rPr lang="en-US" sz="2000" dirty="0"/>
              <a:t>Other options are noted as not possible to be enabled with Veeam PowerShell, but they’re still job options:</a:t>
            </a:r>
          </a:p>
          <a:p>
            <a:endParaRPr lang="en-US" sz="2000" dirty="0"/>
          </a:p>
          <a:p>
            <a:pPr marL="109728"/>
            <a:r>
              <a:rPr lang="en-US" sz="1800" dirty="0"/>
              <a:t>$JobOptions = $VeeamBackupJob | Get-VBRJobOptions</a:t>
            </a:r>
          </a:p>
          <a:p>
            <a:pPr marL="109728"/>
            <a:r>
              <a:rPr lang="en-US" sz="1800" dirty="0"/>
              <a:t>$JobOptions.SanIntegrationOptions.UseSanSnapshots = $false  $JobOptions.BackupStorageOptions.RetainDays = '14'  $JobOptions.BackupStorageOptions.EnableDeletedVmDataRetention = $true</a:t>
            </a:r>
          </a:p>
          <a:p>
            <a:pPr marL="109728"/>
            <a:r>
              <a:rPr lang="en-US" sz="1800" dirty="0"/>
              <a:t>Set-VBRJobOptions -Job $VeeamBackupJob -Options $JobOptions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0950144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7" name="TinyTake29-04-2018-11-11-42">
            <a:hlinkClick r:id="" action="ppaction://media"/>
            <a:extLst>
              <a:ext uri="{FF2B5EF4-FFF2-40B4-BE49-F238E27FC236}">
                <a16:creationId xmlns:a16="http://schemas.microsoft.com/office/drawing/2014/main" id="{DA0DD9AE-792E-4009-8CEA-57F82644BF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625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Cue the Clarkson – POWER!!!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  <a:tabLst>
                <a:tab pos="182563" algn="l"/>
              </a:tabLst>
            </a:pPr>
            <a:r>
              <a:rPr lang="en-US" sz="2000" dirty="0"/>
              <a:t>When you use your imagination, as prompted in the “Understanding Veeam Cmdlets” page, you can perform some widescale advanced configuration</a:t>
            </a:r>
          </a:p>
          <a:p>
            <a:pPr marL="182563" indent="-182563">
              <a:buFont typeface="Arial" panose="020B0604020202020204" pitchFamily="34" charset="0"/>
              <a:buChar char="•"/>
              <a:tabLst>
                <a:tab pos="182563" algn="l"/>
              </a:tabLst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  <a:tabLst>
                <a:tab pos="182563" algn="l"/>
              </a:tabLst>
            </a:pPr>
            <a:r>
              <a:rPr lang="en-US" sz="2000" dirty="0"/>
              <a:t>This makes proxy / repository maintenance easier for your other scripting and tooling</a:t>
            </a:r>
          </a:p>
          <a:p>
            <a:pPr marL="182563" indent="-182563">
              <a:buFont typeface="Arial" panose="020B0604020202020204" pitchFamily="34" charset="0"/>
              <a:buChar char="•"/>
              <a:tabLst>
                <a:tab pos="182563" algn="l"/>
              </a:tabLst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  <a:tabLst>
                <a:tab pos="182563" algn="l"/>
              </a:tabLst>
            </a:pPr>
            <a:r>
              <a:rPr lang="en-US" sz="2000" dirty="0"/>
              <a:t>Perform functions that are feature requests — backup proxy groups: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09728"/>
            <a:r>
              <a:rPr lang="en-US" sz="1800" dirty="0"/>
              <a:t>$VeeamProxy1 = Get-VBRViProxy -Name 'proxy1'</a:t>
            </a:r>
          </a:p>
          <a:p>
            <a:pPr marL="109728"/>
            <a:r>
              <a:rPr lang="en-US" sz="1800" dirty="0"/>
              <a:t>$VeeamProxy2 = Get-VBRViProxy -Name 'proxy2'</a:t>
            </a:r>
          </a:p>
          <a:p>
            <a:pPr marL="109728"/>
            <a:r>
              <a:rPr lang="en-US" sz="1800" dirty="0"/>
              <a:t>$VeeamBackupJob | Set-VBRJobProxy -Proxy $VeeamProxy1, $VeeamProxy2</a:t>
            </a:r>
            <a:endParaRPr lang="en-US" i="1" dirty="0"/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7061734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Let’s not forget the physicals/clusters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9435" y="1085851"/>
            <a:ext cx="8610185" cy="3718148"/>
          </a:xfrm>
        </p:spPr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1800" dirty="0"/>
              <a:t>Veeam Agents and protection groups can also be controlled in code*</a:t>
            </a:r>
          </a:p>
          <a:p>
            <a:pPr marL="449256" lvl="1" indent="-182563"/>
            <a:r>
              <a:rPr lang="en-US" sz="1200" dirty="0"/>
              <a:t>(*Protection group jobs not possible with PowerShell yet)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1400" dirty="0"/>
              <a:t>$</a:t>
            </a:r>
            <a:r>
              <a:rPr lang="en-US" sz="1400" dirty="0" err="1"/>
              <a:t>VeeamDomain</a:t>
            </a:r>
            <a:r>
              <a:rPr lang="en-US" sz="1400" dirty="0"/>
              <a:t> = Get-</a:t>
            </a:r>
            <a:r>
              <a:rPr lang="en-US" sz="1400" dirty="0" err="1"/>
              <a:t>VBRADDomain</a:t>
            </a:r>
            <a:r>
              <a:rPr lang="en-US" sz="1400" dirty="0"/>
              <a:t> -</a:t>
            </a:r>
            <a:r>
              <a:rPr lang="en-US" sz="1400" dirty="0" err="1"/>
              <a:t>ServerName</a:t>
            </a:r>
            <a:r>
              <a:rPr lang="en-US" sz="1400" dirty="0"/>
              <a:t> 'dc2.veeamlab.local' -Credentials $</a:t>
            </a:r>
            <a:r>
              <a:rPr lang="en-US" sz="1400" dirty="0" err="1"/>
              <a:t>VBRProxyCred</a:t>
            </a:r>
            <a:endParaRPr lang="en-US" sz="1400" dirty="0"/>
          </a:p>
          <a:p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$</a:t>
            </a:r>
            <a:r>
              <a:rPr lang="en-US" sz="1400" dirty="0" err="1"/>
              <a:t>VeeamDomainComputer</a:t>
            </a:r>
            <a:r>
              <a:rPr lang="en-US" sz="1400" dirty="0"/>
              <a:t> = Find-</a:t>
            </a:r>
            <a:r>
              <a:rPr lang="en-US" sz="1400" dirty="0" err="1"/>
              <a:t>VBRADEntity</a:t>
            </a:r>
            <a:r>
              <a:rPr lang="en-US" sz="1400" dirty="0"/>
              <a:t> -Domain $</a:t>
            </a:r>
            <a:r>
              <a:rPr lang="en-US" sz="1400" dirty="0" err="1"/>
              <a:t>VeeamDomain</a:t>
            </a:r>
            <a:r>
              <a:rPr lang="en-US" sz="1400" dirty="0"/>
              <a:t> -Name '</a:t>
            </a:r>
            <a:r>
              <a:rPr lang="en-US" sz="1400" dirty="0" err="1"/>
              <a:t>dc.veeamlab.local</a:t>
            </a:r>
            <a:r>
              <a:rPr lang="en-US" sz="1400" dirty="0"/>
              <a:t>’  -</a:t>
            </a:r>
            <a:r>
              <a:rPr lang="en-US" sz="1400" dirty="0" err="1"/>
              <a:t>Recurse</a:t>
            </a:r>
            <a:endParaRPr lang="en-US" sz="1400" dirty="0"/>
          </a:p>
          <a:p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$</a:t>
            </a:r>
            <a:r>
              <a:rPr lang="en-US" sz="1400" dirty="0" err="1"/>
              <a:t>VeeamADScope</a:t>
            </a:r>
            <a:r>
              <a:rPr lang="en-US" sz="1400" dirty="0"/>
              <a:t> = New-</a:t>
            </a:r>
            <a:r>
              <a:rPr lang="en-US" sz="1400" dirty="0" err="1"/>
              <a:t>VBRADContainer</a:t>
            </a:r>
            <a:r>
              <a:rPr lang="en-US" sz="1400" dirty="0"/>
              <a:t> -Domain $</a:t>
            </a:r>
            <a:r>
              <a:rPr lang="en-US" sz="1400" dirty="0" err="1"/>
              <a:t>VeeamDomain</a:t>
            </a:r>
            <a:r>
              <a:rPr lang="en-US" sz="1400" dirty="0"/>
              <a:t> -Entity $</a:t>
            </a:r>
            <a:r>
              <a:rPr lang="en-US" sz="1400" dirty="0" err="1"/>
              <a:t>VeeamDomainComputer</a:t>
            </a:r>
            <a:r>
              <a:rPr lang="en-US" sz="1400" dirty="0"/>
              <a:t> -</a:t>
            </a:r>
            <a:r>
              <a:rPr lang="en-US" sz="1400" dirty="0" err="1"/>
              <a:t>MasterCredentials</a:t>
            </a:r>
            <a:r>
              <a:rPr lang="en-US" sz="1400" dirty="0"/>
              <a:t> $</a:t>
            </a:r>
            <a:r>
              <a:rPr lang="en-US" sz="1400" dirty="0" err="1"/>
              <a:t>VBRProxyCred</a:t>
            </a:r>
            <a:r>
              <a:rPr lang="en-US" sz="1400" dirty="0"/>
              <a:t> -</a:t>
            </a:r>
            <a:r>
              <a:rPr lang="en-US" sz="1400" dirty="0" err="1"/>
              <a:t>ExcludeVMs</a:t>
            </a:r>
            <a:r>
              <a:rPr lang="en-US" sz="1400" dirty="0"/>
              <a:t>:$false -</a:t>
            </a:r>
            <a:r>
              <a:rPr lang="en-US" sz="1400" dirty="0" err="1"/>
              <a:t>ExcludeComputers</a:t>
            </a:r>
            <a:r>
              <a:rPr lang="en-US" sz="1400" dirty="0"/>
              <a:t>:$false</a:t>
            </a:r>
          </a:p>
          <a:p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$</a:t>
            </a:r>
            <a:r>
              <a:rPr lang="en-US" sz="1400" dirty="0" err="1"/>
              <a:t>VeeamProtectionGroup</a:t>
            </a:r>
            <a:r>
              <a:rPr lang="en-US" sz="1400" dirty="0"/>
              <a:t> = Add-</a:t>
            </a:r>
            <a:r>
              <a:rPr lang="en-US" sz="1400" dirty="0" err="1"/>
              <a:t>VBRProtectionGroup</a:t>
            </a:r>
            <a:r>
              <a:rPr lang="en-US" sz="1400" dirty="0"/>
              <a:t> -Name "AD Backup" -Description "Physical Server Agent" -Container $</a:t>
            </a:r>
            <a:r>
              <a:rPr lang="en-US" sz="1400" dirty="0" err="1"/>
              <a:t>VeeamADScope</a:t>
            </a:r>
            <a:endParaRPr lang="en-US" sz="1400" dirty="0"/>
          </a:p>
          <a:p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Enable-</a:t>
            </a:r>
            <a:r>
              <a:rPr lang="en-US" sz="1400" dirty="0" err="1"/>
              <a:t>VBRProtectionGroup</a:t>
            </a:r>
            <a:r>
              <a:rPr lang="en-US" sz="1400" dirty="0"/>
              <a:t> -</a:t>
            </a:r>
            <a:r>
              <a:rPr lang="en-US" sz="1400" dirty="0" err="1"/>
              <a:t>ProtectionGroup</a:t>
            </a:r>
            <a:r>
              <a:rPr lang="en-US" sz="1400" dirty="0"/>
              <a:t> $</a:t>
            </a:r>
            <a:r>
              <a:rPr lang="en-US" sz="1400" dirty="0" err="1"/>
              <a:t>VeeamProtectionGroup</a:t>
            </a:r>
            <a:endParaRPr lang="en-US" sz="1400" dirty="0"/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425542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5" name="TinyTake29-04-2018-11-30-35">
            <a:hlinkClick r:id="" action="ppaction://media"/>
            <a:extLst>
              <a:ext uri="{FF2B5EF4-FFF2-40B4-BE49-F238E27FC236}">
                <a16:creationId xmlns:a16="http://schemas.microsoft.com/office/drawing/2014/main" id="{000B3A2B-31DF-42B5-8CBE-A8429F0186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257175"/>
            <a:ext cx="914400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019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Takeaways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PowerShell types: </a:t>
            </a:r>
            <a:r>
              <a:rPr lang="en-US" sz="1800" dirty="0">
                <a:hlinkClick r:id="rId3"/>
              </a:rPr>
              <a:t>https://helpcenter.veeam.com/docs/backup/powershell/veeam_powershell_types.html?ver=95</a:t>
            </a:r>
            <a:endParaRPr lang="en-US" sz="2000" dirty="0"/>
          </a:p>
          <a:p>
            <a:pPr>
              <a:spcBef>
                <a:spcPts val="600"/>
              </a:spcBef>
            </a:pPr>
            <a:r>
              <a:rPr lang="en-US" sz="2000" dirty="0"/>
              <a:t>PowerShell enumerations:</a:t>
            </a:r>
          </a:p>
          <a:p>
            <a:r>
              <a:rPr lang="en-US" sz="1800" dirty="0">
                <a:hlinkClick r:id="rId4"/>
              </a:rPr>
              <a:t>https://helpcenter.veeam.com/docs/backup/powershell/enums.html?ver=95</a:t>
            </a:r>
            <a:endParaRPr lang="en-US" sz="1800" dirty="0"/>
          </a:p>
          <a:p>
            <a:pPr>
              <a:spcBef>
                <a:spcPts val="600"/>
              </a:spcBef>
            </a:pPr>
            <a:r>
              <a:rPr lang="en-US" sz="2000" dirty="0"/>
              <a:t>Veeam unattended install:</a:t>
            </a:r>
          </a:p>
          <a:p>
            <a:r>
              <a:rPr lang="en-US" sz="1800" dirty="0">
                <a:hlinkClick r:id="rId5"/>
              </a:rPr>
              <a:t>https://github.com/VeeamHub/powershell/tree/master/BR-UnattendedInstall</a:t>
            </a:r>
            <a:endParaRPr lang="en-US" sz="1800" dirty="0"/>
          </a:p>
          <a:p>
            <a:r>
              <a:rPr lang="en-US" sz="2000" dirty="0"/>
              <a:t>Digging into PowerShell parameters:</a:t>
            </a:r>
          </a:p>
          <a:p>
            <a:r>
              <a:rPr lang="en-US" sz="1800" dirty="0">
                <a:hlinkClick r:id="rId6"/>
              </a:rPr>
              <a:t>https://richardspowershellblog.wordpress.com/2018/03/05/cmdlet-parameters/</a:t>
            </a:r>
            <a:endParaRPr lang="en-US" sz="1800" dirty="0"/>
          </a:p>
          <a:p>
            <a:r>
              <a:rPr lang="en-US" sz="2000" dirty="0"/>
              <a:t>Handy PowerShell scripts:</a:t>
            </a:r>
          </a:p>
          <a:p>
            <a:r>
              <a:rPr lang="en-US" sz="1800" dirty="0">
                <a:hlinkClick r:id="rId7"/>
              </a:rPr>
              <a:t>https://www.powershellgallery.com/packages/PowerShellCookbook/1.3.6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3758627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Ask yourself – How do I maintain control?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do you make changes to jobs?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do you handle advanced job options?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do you make changes to your backup infrastructure?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625929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3378804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525865C-8B73-4F09-B545-97F7E707E3FA}"/>
              </a:ext>
            </a:extLst>
          </p:cNvPr>
          <p:cNvSpPr/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tx1">
                  <a:alpha val="64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ru-RU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4673" y="699542"/>
            <a:ext cx="8423524" cy="830997"/>
          </a:xfrm>
        </p:spPr>
        <p:txBody>
          <a:bodyPr/>
          <a:lstStyle/>
          <a:p>
            <a:pPr algn="ctr"/>
            <a:r>
              <a:rPr lang="en-US" sz="4400" dirty="0"/>
              <a:t>Session Survey Available Now!</a:t>
            </a:r>
          </a:p>
        </p:txBody>
      </p:sp>
      <p:sp>
        <p:nvSpPr>
          <p:cNvPr id="3" name="Text Placeholder 3"/>
          <p:cNvSpPr txBox="1">
            <a:spLocks/>
          </p:cNvSpPr>
          <p:nvPr/>
        </p:nvSpPr>
        <p:spPr>
          <a:xfrm>
            <a:off x="755576" y="1746563"/>
            <a:ext cx="7632848" cy="83099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indent="0" algn="l" defTabSz="686047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6000" i="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72868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68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74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89" indent="-167946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74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99" indent="-172710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629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652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76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700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Please take the very short (5 question) survey</a:t>
            </a:r>
            <a:br>
              <a:rPr lang="en-US" sz="2000" dirty="0"/>
            </a:br>
            <a:r>
              <a:rPr lang="en-US" sz="2000" dirty="0"/>
              <a:t>through your mobile app now!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2915568" y="2858041"/>
            <a:ext cx="51128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6047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6000" i="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72868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68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74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89" indent="-167946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74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99" indent="-172710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629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652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76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700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Tap on the session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2915568" y="3451892"/>
            <a:ext cx="51128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6047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6000" i="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72868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68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74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89" indent="-167946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74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99" indent="-172710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629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652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76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700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Scroll down past Presenters </a:t>
            </a: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2915568" y="4045743"/>
            <a:ext cx="51128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6047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6000" i="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72868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68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74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89" indent="-167946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74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99" indent="-172710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629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652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76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700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Tap Session Feedback Survey</a:t>
            </a:r>
          </a:p>
        </p:txBody>
      </p:sp>
      <p:sp>
        <p:nvSpPr>
          <p:cNvPr id="2" name="Rectangle: Rounded Corners 1"/>
          <p:cNvSpPr/>
          <p:nvPr/>
        </p:nvSpPr>
        <p:spPr bwMode="auto">
          <a:xfrm>
            <a:off x="2195736" y="2826683"/>
            <a:ext cx="432048" cy="432048"/>
          </a:xfrm>
          <a:prstGeom prst="roundRect">
            <a:avLst/>
          </a:prstGeom>
          <a:noFill/>
          <a:ln w="15875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1</a:t>
            </a:r>
            <a:endParaRPr lang="ru-RU" b="1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: Rounded Corners 7"/>
          <p:cNvSpPr/>
          <p:nvPr/>
        </p:nvSpPr>
        <p:spPr bwMode="auto">
          <a:xfrm>
            <a:off x="2195736" y="3420534"/>
            <a:ext cx="432048" cy="432048"/>
          </a:xfrm>
          <a:prstGeom prst="roundRect">
            <a:avLst/>
          </a:prstGeom>
          <a:noFill/>
          <a:ln w="15875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2</a:t>
            </a:r>
            <a:endParaRPr lang="ru-RU" b="1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: Rounded Corners 8"/>
          <p:cNvSpPr/>
          <p:nvPr/>
        </p:nvSpPr>
        <p:spPr bwMode="auto">
          <a:xfrm>
            <a:off x="2195736" y="4014385"/>
            <a:ext cx="432048" cy="432048"/>
          </a:xfrm>
          <a:prstGeom prst="roundRect">
            <a:avLst/>
          </a:prstGeom>
          <a:noFill/>
          <a:ln w="15875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3</a:t>
            </a:r>
            <a:endParaRPr lang="ru-RU" b="1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90744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Testing </a:t>
            </a:r>
            <a:r>
              <a:rPr lang="en-US" sz="3200" dirty="0" smtClean="0"/>
              <a:t>changes</a:t>
            </a:r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Now, how are you testing these changes to your environment?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are you </a:t>
            </a:r>
            <a:r>
              <a:rPr lang="en-US" sz="2000" b="1" dirty="0"/>
              <a:t>tracking</a:t>
            </a:r>
            <a:r>
              <a:rPr lang="en-US" sz="2000" dirty="0"/>
              <a:t> changes to your configurations?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Do you need better control or standard "policy-style" settings to be applied?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dirty="0"/>
              <a:t>Have this need? Automation can provide standardization </a:t>
            </a:r>
            <a:br>
              <a:rPr lang="en-US" sz="2000" dirty="0"/>
            </a:br>
            <a:r>
              <a:rPr lang="en-US" sz="2000" dirty="0"/>
              <a:t>and ensure more robust Availability for your organization.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9831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Defining success of backups &amp; Availability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Before starting with code, define a goal. Think about the task</a:t>
            </a:r>
            <a:br>
              <a:rPr lang="en-US" sz="2000" dirty="0"/>
            </a:br>
            <a:r>
              <a:rPr lang="en-US" sz="2000" dirty="0"/>
              <a:t>and desired result.</a:t>
            </a:r>
          </a:p>
          <a:p>
            <a:endParaRPr lang="en-US" sz="2000" dirty="0"/>
          </a:p>
          <a:p>
            <a:r>
              <a:rPr lang="en-US" sz="2000" dirty="0"/>
              <a:t>Are you turning to automation for the benefit of the business? </a:t>
            </a:r>
          </a:p>
          <a:p>
            <a:endParaRPr lang="en-US" sz="2000" dirty="0"/>
          </a:p>
          <a:p>
            <a:r>
              <a:rPr lang="en-US" sz="2000" dirty="0"/>
              <a:t>In this context, automation isn't solely about speed or performance.</a:t>
            </a:r>
          </a:p>
          <a:p>
            <a:endParaRPr lang="en-US" sz="2000" dirty="0"/>
          </a:p>
          <a:p>
            <a:r>
              <a:rPr lang="en-US" sz="2000" dirty="0"/>
              <a:t>Focus on standardization, validation and efficiencies gained with</a:t>
            </a:r>
            <a:br>
              <a:rPr lang="en-US" sz="2000" dirty="0"/>
            </a:br>
            <a:r>
              <a:rPr lang="en-US" sz="2000" dirty="0"/>
              <a:t>the enhanced productivity.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814544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199FB18B-73C6-4FE1-82AB-A7814C4A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4674" y="2154938"/>
            <a:ext cx="8423524" cy="830997"/>
          </a:xfrm>
        </p:spPr>
        <p:txBody>
          <a:bodyPr/>
          <a:lstStyle/>
          <a:p>
            <a:r>
              <a:rPr lang="en-US" dirty="0"/>
              <a:t>Veeam &amp; 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172172839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PowerShell basics for starting out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Never be afraid to ask for help. Get-Help is not just your friend, </a:t>
            </a:r>
            <a:br>
              <a:rPr lang="en-US" sz="2000" dirty="0"/>
            </a:br>
            <a:r>
              <a:rPr lang="en-US" sz="2000" dirty="0"/>
              <a:t>it's intended to make your life easier.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PowerShell is built for pipeline, embrace it and leverage it.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Stack your cmdlets and results like Legos. Buy yourself </a:t>
            </a:r>
            <a:br>
              <a:rPr lang="en-US" sz="2000" dirty="0"/>
            </a:br>
            <a:r>
              <a:rPr lang="en-US" sz="2000" dirty="0"/>
              <a:t>a set if you're outdated on this concept.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Forget what your teachers told you: Cheat and / or look up the answer whenever possible.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953680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Veeam-specific PowerShell </a:t>
            </a:r>
            <a:r>
              <a:rPr lang="en-US" sz="3200" dirty="0" smtClean="0"/>
              <a:t>tips</a:t>
            </a:r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Search Veeam cmdlets specific to your version:</a:t>
            </a:r>
            <a:br>
              <a:rPr lang="en-US" sz="2000" dirty="0"/>
            </a:br>
            <a:r>
              <a:rPr lang="en-US" sz="2000" b="1" dirty="0"/>
              <a:t>Get-</a:t>
            </a:r>
            <a:r>
              <a:rPr lang="en-US" sz="2000" b="1" dirty="0" err="1"/>
              <a:t>VBRCommand</a:t>
            </a:r>
            <a:r>
              <a:rPr lang="en-US" sz="2000" b="1" dirty="0"/>
              <a:t> [-V95] [-V90] [-V80]</a:t>
            </a: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What is your type? What are your members?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Now that you know your type, where can it be used?</a:t>
            </a:r>
            <a:br>
              <a:rPr lang="en-US" sz="2000" dirty="0"/>
            </a:br>
            <a:r>
              <a:rPr lang="en-US" sz="2000" b="1" dirty="0"/>
              <a:t>Get-Command -ParameterType *TypeName*</a:t>
            </a:r>
          </a:p>
          <a:p>
            <a:pPr marL="182563" indent="-182563"/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A little bit of validation… Understand the allowed values of parameters: Look up the Veeam PowerShell enumerations</a:t>
            </a:r>
          </a:p>
          <a:p>
            <a:pPr marL="182563" indent="-182563"/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767341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Veeam Corporate Slides Template (1)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336"/>
      </a:hlink>
      <a:folHlink>
        <a:srgbClr val="00B336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ctr">
        <a:spAutoFit/>
      </a:bodyPr>
      <a:lstStyle>
        <a:defPPr algn="ctr">
          <a:defRPr dirty="0" err="1" smtClean="0">
            <a:gradFill>
              <a:gsLst>
                <a:gs pos="0">
                  <a:schemeClr val="tx1"/>
                </a:gs>
                <a:gs pos="86000">
                  <a:schemeClr val="tx1"/>
                </a:gs>
              </a:gsLst>
              <a:lin ang="5400000" scaled="0"/>
            </a:gradFill>
            <a:latin typeface="+mj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Veeam Corporate Slides Template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0F0"/>
      </a:hlink>
      <a:folHlink>
        <a:srgbClr val="0070C0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rtlCol="0" anchor="ctr">
        <a:spAutoFit/>
      </a:bodyPr>
      <a:lstStyle>
        <a:defPPr algn="ctr">
          <a:defRPr dirty="0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Veeam Corporate Slides Template Main (3)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336"/>
      </a:hlink>
      <a:folHlink>
        <a:srgbClr val="00B336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ctr">
        <a:spAutoFit/>
      </a:bodyPr>
      <a:lstStyle>
        <a:defPPr algn="ctr">
          <a:defRPr sz="4000" dirty="0" err="1" smtClean="0">
            <a:solidFill>
              <a:schemeClr val="tx1">
                <a:lumMod val="50000"/>
                <a:lumOff val="50000"/>
              </a:schemeClr>
            </a:solidFill>
            <a:latin typeface="+mj-lt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1_Veeam Corporate Slides Template (1)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336"/>
      </a:hlink>
      <a:folHlink>
        <a:srgbClr val="00B336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ctr">
        <a:spAutoFit/>
      </a:bodyPr>
      <a:lstStyle>
        <a:defPPr algn="ctr">
          <a:defRPr dirty="0" err="1" smtClean="0">
            <a:gradFill>
              <a:gsLst>
                <a:gs pos="0">
                  <a:schemeClr val="tx1"/>
                </a:gs>
                <a:gs pos="86000">
                  <a:schemeClr val="tx1"/>
                </a:gs>
              </a:gsLst>
              <a:lin ang="5400000" scaled="0"/>
            </a:gradFill>
            <a:latin typeface="+mj-lt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1_Veeam Corporate Slides Template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0F0"/>
      </a:hlink>
      <a:folHlink>
        <a:srgbClr val="0070C0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rtlCol="0" anchor="ctr">
        <a:spAutoFit/>
      </a:bodyPr>
      <a:lstStyle>
        <a:defPPr algn="ctr">
          <a:defRPr dirty="0" smtClean="0"/>
        </a:defPPr>
      </a:lstStyle>
    </a:tx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1568</Words>
  <Application>Microsoft Office PowerPoint</Application>
  <PresentationFormat>On-screen Show (16:9)</PresentationFormat>
  <Paragraphs>259</Paragraphs>
  <Slides>41</Slides>
  <Notes>28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Arial</vt:lpstr>
      <vt:lpstr>Calibri</vt:lpstr>
      <vt:lpstr>Segoe UI</vt:lpstr>
      <vt:lpstr>Tahoma</vt:lpstr>
      <vt:lpstr>Veeam Corporate Slides Template (1)</vt:lpstr>
      <vt:lpstr>Veeam Corporate Slides Template</vt:lpstr>
      <vt:lpstr>Veeam Corporate Slides Template Main (3)</vt:lpstr>
      <vt:lpstr>1_Veeam Corporate Slides Template (1)</vt:lpstr>
      <vt:lpstr>1_Veeam Corporate Slides Template</vt:lpstr>
      <vt:lpstr>PowerPoint Presentation</vt:lpstr>
      <vt:lpstr>What can automation do for you?</vt:lpstr>
      <vt:lpstr>Is backup automation for you?</vt:lpstr>
      <vt:lpstr>Ask yourself – How do I maintain control?</vt:lpstr>
      <vt:lpstr>Testing changes</vt:lpstr>
      <vt:lpstr>Defining success of backups &amp; Availability</vt:lpstr>
      <vt:lpstr>PowerPoint Presentation</vt:lpstr>
      <vt:lpstr>PowerShell basics for starting out</vt:lpstr>
      <vt:lpstr>Veeam-specific PowerShell tips</vt:lpstr>
      <vt:lpstr>Starting at the beginning</vt:lpstr>
      <vt:lpstr>PowerPoint Presentation</vt:lpstr>
      <vt:lpstr>Basic infrastructure deployment</vt:lpstr>
      <vt:lpstr>Basic deployment – User input</vt:lpstr>
      <vt:lpstr>Basic deployment – Connect / creds</vt:lpstr>
      <vt:lpstr>Basic deployment – Servers</vt:lpstr>
      <vt:lpstr>Basic deployment – Big finish</vt:lpstr>
      <vt:lpstr>PowerPoint Presentation</vt:lpstr>
      <vt:lpstr>OK, so now what?</vt:lpstr>
      <vt:lpstr>Automated job creation</vt:lpstr>
      <vt:lpstr>PowerPoint Presentation</vt:lpstr>
      <vt:lpstr>I don't want to run that manually</vt:lpstr>
      <vt:lpstr>PowerPoint Presentation</vt:lpstr>
      <vt:lpstr>Veeam Tech Support can help!</vt:lpstr>
      <vt:lpstr>What to expect</vt:lpstr>
      <vt:lpstr>PowerPoint Presentation</vt:lpstr>
      <vt:lpstr>You’ve always got options</vt:lpstr>
      <vt:lpstr>PowerPoint Presentation</vt:lpstr>
      <vt:lpstr>Backup job options</vt:lpstr>
      <vt:lpstr>Backup job options continued</vt:lpstr>
      <vt:lpstr>Other options to be aware of</vt:lpstr>
      <vt:lpstr>Replica &amp; Hyper-V options</vt:lpstr>
      <vt:lpstr>PowerPoint Presentation</vt:lpstr>
      <vt:lpstr>Setting advanced options</vt:lpstr>
      <vt:lpstr>Set options – Direct property update</vt:lpstr>
      <vt:lpstr>PowerPoint Presentation</vt:lpstr>
      <vt:lpstr>Cue the Clarkson – POWER!!!</vt:lpstr>
      <vt:lpstr>Let’s not forget the physicals/clusters</vt:lpstr>
      <vt:lpstr>PowerPoint Presentation</vt:lpstr>
      <vt:lpstr>Takeaways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2018-05-15T20:10:05Z</dcterms:created>
  <dcterms:modified xsi:type="dcterms:W3CDTF">2018-05-15T20:10:38Z</dcterms:modified>
</cp:coreProperties>
</file>

<file path=docProps/thumbnail.jpeg>
</file>